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289" r:id="rId2"/>
    <p:sldId id="257" r:id="rId3"/>
    <p:sldId id="259" r:id="rId4"/>
    <p:sldId id="260" r:id="rId5"/>
    <p:sldId id="261" r:id="rId6"/>
    <p:sldId id="290" r:id="rId7"/>
    <p:sldId id="291" r:id="rId8"/>
    <p:sldId id="29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93" r:id="rId19"/>
    <p:sldId id="294" r:id="rId20"/>
    <p:sldId id="272" r:id="rId21"/>
    <p:sldId id="273" r:id="rId22"/>
    <p:sldId id="274" r:id="rId23"/>
    <p:sldId id="295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08">
          <p15:clr>
            <a:srgbClr val="A4A3A4"/>
          </p15:clr>
        </p15:guide>
        <p15:guide id="2" orient="horz" pos="2256">
          <p15:clr>
            <a:srgbClr val="A4A3A4"/>
          </p15:clr>
        </p15:guide>
        <p15:guide id="3" orient="horz" pos="1056">
          <p15:clr>
            <a:srgbClr val="A4A3A4"/>
          </p15:clr>
        </p15:guide>
        <p15:guide id="4" pos="2880">
          <p15:clr>
            <a:srgbClr val="A4A3A4"/>
          </p15:clr>
        </p15:guide>
        <p15:guide id="5" pos="28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28E481C-54DF-1BD9-D97C-6D2D50320DF8}" name="Al Najem, Sinann" initials="ANS" userId="S::alnajem@herzstiftung.de::c04a70a8-5f42-40c5-a29a-ed2e375731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1008"/>
        <p:guide orient="horz" pos="2256"/>
        <p:guide orient="horz" pos="1056"/>
        <p:guide pos="288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>
            <a:extLst>
              <a:ext uri="{FF2B5EF4-FFF2-40B4-BE49-F238E27FC236}">
                <a16:creationId xmlns:a16="http://schemas.microsoft.com/office/drawing/2014/main" id="{4493C7F8-8EBB-04A8-ED3F-64BBD7757A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5" name="Rectangle 1027">
            <a:extLst>
              <a:ext uri="{FF2B5EF4-FFF2-40B4-BE49-F238E27FC236}">
                <a16:creationId xmlns:a16="http://schemas.microsoft.com/office/drawing/2014/main" id="{F19851B7-07EA-0330-90E0-C090CBA882D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6" name="Rectangle 1028">
            <a:extLst>
              <a:ext uri="{FF2B5EF4-FFF2-40B4-BE49-F238E27FC236}">
                <a16:creationId xmlns:a16="http://schemas.microsoft.com/office/drawing/2014/main" id="{0F694EEF-AA72-C159-B316-BAE0F024344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7" name="Rectangle 1029">
            <a:extLst>
              <a:ext uri="{FF2B5EF4-FFF2-40B4-BE49-F238E27FC236}">
                <a16:creationId xmlns:a16="http://schemas.microsoft.com/office/drawing/2014/main" id="{8C071021-8DA1-B852-C0B1-70C0FD3570F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005EE3-49FD-4118-9EED-F1884577E06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B261435-2B39-32D0-C7EF-BF184CCFEE7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D34856A-568F-4ADB-3D02-2B8740126BF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BBF3F8C9-4CE9-74A1-4369-2CAFEE998A1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FADA79C7-1255-3976-6DE8-28CCCBD9954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334EA980-B150-26A0-CAA9-963F289A171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49686AD8-8C19-3342-207C-06A1090902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BB07DD5-3F42-43E7-82B6-4C20AFEF9342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AACF63D-944E-D8D5-C050-898CE7E45D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FAA26D3D-D897-4be2-8F04-BA451C77F1D7}"/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E3C6B66-C098-4811-A82D-6655359B9976}" type="slidenum">
              <a:rPr lang="de-DE" altLang="de-DE">
                <a:ea typeface="MS PGothic" panose="020B0600070205080204" pitchFamily="34" charset="-128"/>
              </a:rPr>
              <a:pPr eaLnBrk="1" hangingPunct="1"/>
              <a:t>1</a:t>
            </a:fld>
            <a:endParaRPr lang="de-DE" altLang="de-DE">
              <a:ea typeface="MS PGothic" panose="020B0600070205080204" pitchFamily="34" charset="-128"/>
            </a:endParaRP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CF171FE9-0A78-3EBA-D353-C7EF04640C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9717B48-8C6F-6B40-3BA7-5E4097B0B4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4B268E58-4D6F-F33C-F8BF-4F4EC24DD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E2A0001-452C-4A60-90A3-75F123ACE0E8}" type="slidenum">
              <a:rPr lang="de-DE" altLang="de-DE"/>
              <a:pPr eaLnBrk="1" hangingPunct="1"/>
              <a:t>10</a:t>
            </a:fld>
            <a:endParaRPr lang="de-DE" altLang="de-DE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2FAA939A-A621-F1B0-7ADC-B15082BDFC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92D13E71-C640-7FD2-F1A3-69D6E91AAD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CC35E1AD-7CB3-A9CF-5483-1DB59E2B5D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EFE809-DE80-4B87-A2B1-5D0FA3D29F86}" type="slidenum">
              <a:rPr lang="de-DE" altLang="de-DE"/>
              <a:pPr eaLnBrk="1" hangingPunct="1"/>
              <a:t>11</a:t>
            </a:fld>
            <a:endParaRPr lang="de-DE" altLang="de-DE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B6A0DA16-CFD1-E0E6-3277-5A0226F52E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0825AD61-AC7C-0CC9-EDE3-B50A9AC10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4E4F3B6D-62A1-3998-0EB6-6E75A99D9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E173A2-2B47-4512-978C-37ABCA60C5C0}" type="slidenum">
              <a:rPr lang="de-DE" altLang="de-DE"/>
              <a:pPr eaLnBrk="1" hangingPunct="1"/>
              <a:t>12</a:t>
            </a:fld>
            <a:endParaRPr lang="de-DE" altLang="de-DE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F473CF83-15D8-A877-F87D-216EE4BF09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687BB9A9-A466-08BB-93FB-65A852EB6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20D46790-FAEA-F0F1-877D-B7B1AF1880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2EF5ACB-7D87-4E83-99FE-D612770C8CE4}" type="slidenum">
              <a:rPr lang="de-DE" altLang="de-DE"/>
              <a:pPr eaLnBrk="1" hangingPunct="1"/>
              <a:t>13</a:t>
            </a:fld>
            <a:endParaRPr lang="de-DE" altLang="de-DE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55021CA6-0580-A47C-76C7-106CB92CAF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95CBACE6-CF6C-8C0A-F923-A65D1E81F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58A61373-2CBC-42FA-5F76-3F69B5B1BD0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A40FBBA-0A73-410C-98A5-E0DDA65BC0C7}" type="slidenum">
              <a:rPr lang="de-DE" altLang="de-DE"/>
              <a:pPr eaLnBrk="1" hangingPunct="1"/>
              <a:t>14</a:t>
            </a:fld>
            <a:endParaRPr lang="de-DE" altLang="de-DE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744C9D89-A38C-6EB1-A2B5-8A7C75B1B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1706CF10-5915-F27B-2C9F-F78E85600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2A2DE949-4BCF-B1B5-5A2D-45C1AA71AA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03D6255-8185-44CA-9955-69E80ADDAB4C}" type="slidenum">
              <a:rPr lang="de-DE" altLang="de-DE"/>
              <a:pPr eaLnBrk="1" hangingPunct="1"/>
              <a:t>15</a:t>
            </a:fld>
            <a:endParaRPr lang="de-DE" altLang="de-DE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49D2CCFD-E38F-C0E3-C654-BBCE4C1C4B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60A9E03B-E7C6-16F3-BE02-4F47E87D5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013D1CF5-534C-13FB-32E8-28148F9A28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82FB3A5-54CD-404A-A146-ABE64D5DB2D8}" type="slidenum">
              <a:rPr lang="de-DE" altLang="de-DE"/>
              <a:pPr eaLnBrk="1" hangingPunct="1"/>
              <a:t>16</a:t>
            </a:fld>
            <a:endParaRPr lang="de-DE" altLang="de-DE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C3E06AFB-B2E7-6F93-70F6-D10E362F8B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D9CE7802-E3F0-92B9-4F9B-B05AE1E051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B618EF42-42E3-1E4F-E546-D29CA311A0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A92674-EDBA-4943-88C5-F4BE6442E01A}" type="slidenum">
              <a:rPr lang="de-DE" altLang="de-DE"/>
              <a:pPr eaLnBrk="1" hangingPunct="1"/>
              <a:t>17</a:t>
            </a:fld>
            <a:endParaRPr lang="de-DE" altLang="de-DE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276ACC3-8538-4943-8068-F34C1AA444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FB6EF63F-EFBF-44AE-A9EA-9D190DE2E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B618EF42-42E3-1E4F-E546-D29CA311A0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A92674-EDBA-4943-88C5-F4BE6442E01A}" type="slidenum">
              <a:rPr lang="de-DE" altLang="de-DE"/>
              <a:pPr eaLnBrk="1" hangingPunct="1"/>
              <a:t>18</a:t>
            </a:fld>
            <a:endParaRPr lang="de-DE" altLang="de-DE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276ACC3-8538-4943-8068-F34C1AA444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FB6EF63F-EFBF-44AE-A9EA-9D190DE2E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53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B618EF42-42E3-1E4F-E546-D29CA311A0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1A92674-EDBA-4943-88C5-F4BE6442E01A}" type="slidenum">
              <a:rPr lang="de-DE" altLang="de-DE"/>
              <a:pPr eaLnBrk="1" hangingPunct="1"/>
              <a:t>19</a:t>
            </a:fld>
            <a:endParaRPr lang="de-DE" altLang="de-DE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276ACC3-8538-4943-8068-F34C1AA444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FB6EF63F-EFBF-44AE-A9EA-9D190DE2E5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8510C3D9-AD1F-436E-5390-76E4B028CA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0A16F7-8F3C-4180-9022-EDCE2AFF6DE2}" type="slidenum">
              <a:rPr lang="de-DE" altLang="de-DE"/>
              <a:pPr eaLnBrk="1" hangingPunct="1"/>
              <a:t>2</a:t>
            </a:fld>
            <a:endParaRPr lang="de-DE" altLang="de-DE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D574AB84-1DE3-91D4-E432-B9095591C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26448690-58DD-064A-7400-C6B94E555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A7D026D6-9F02-38C4-D01C-F80FC10CC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5C55B9-BB38-4361-AB29-2760705D2442}" type="slidenum">
              <a:rPr lang="de-DE" altLang="de-DE"/>
              <a:pPr eaLnBrk="1" hangingPunct="1"/>
              <a:t>20</a:t>
            </a:fld>
            <a:endParaRPr lang="de-DE" altLang="de-DE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C4E9BC0E-5AA6-AAAE-D936-33C5655A0D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1394C18E-D4B6-B280-D89A-2EC24AE4F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12C548B5-E305-8161-FDD7-8FAFEC334B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1553E1-4C9D-4A69-BEB2-71DD127690B5}" type="slidenum">
              <a:rPr lang="de-DE" altLang="de-DE"/>
              <a:pPr eaLnBrk="1" hangingPunct="1"/>
              <a:t>21</a:t>
            </a:fld>
            <a:endParaRPr lang="de-DE" altLang="de-DE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C954926-140A-02CF-0AAC-CD717015BB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E57BC9B2-E9C1-918B-6290-FA2A8E666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B6C1D25-33BB-856F-7D82-044043AE21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36A20E9-C7DF-4762-BBB5-06B1F563368D}" type="slidenum">
              <a:rPr lang="de-DE" altLang="de-DE"/>
              <a:pPr eaLnBrk="1" hangingPunct="1"/>
              <a:t>22</a:t>
            </a:fld>
            <a:endParaRPr lang="de-DE" altLang="de-DE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6AA0E1DD-3F3F-F965-EF16-F2C79CCB21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E2FA0726-E2AE-BE45-FAD8-C70B240CB8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12C548B5-E305-8161-FDD7-8FAFEC334B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1553E1-4C9D-4A69-BEB2-71DD127690B5}" type="slidenum">
              <a:rPr lang="de-DE" altLang="de-DE"/>
              <a:pPr eaLnBrk="1" hangingPunct="1"/>
              <a:t>23</a:t>
            </a:fld>
            <a:endParaRPr lang="de-DE" altLang="de-DE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7C954926-140A-02CF-0AAC-CD717015BB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E57BC9B2-E9C1-918B-6290-FA2A8E666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560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BCDA48D5-ADD3-8CA9-693A-1587AC1C55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BD6A6EB-BF53-408F-9E5D-B304CF67892C}" type="slidenum">
              <a:rPr lang="de-DE" altLang="de-DE"/>
              <a:pPr eaLnBrk="1" hangingPunct="1"/>
              <a:t>24</a:t>
            </a:fld>
            <a:endParaRPr lang="de-DE" altLang="de-DE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18B5F225-6D7E-69BD-5CB2-E64F33B2C4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1E94EE18-EE60-3B8F-88DE-8B5A4BA1A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8E771B15-1F90-D20E-D0B1-20D232CF20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BDBF82-CE25-4567-9AEA-1012D5D00B44}" type="slidenum">
              <a:rPr lang="de-DE" altLang="de-DE"/>
              <a:pPr eaLnBrk="1" hangingPunct="1"/>
              <a:t>25</a:t>
            </a:fld>
            <a:endParaRPr lang="de-DE" altLang="de-DE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22E57646-1A5E-4948-5CB3-8717860249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2E54997A-8AA7-79CB-E7E6-90F65B127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5B7287C0-4028-BCA2-D281-01AB4A26F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D01E09-DB9D-4591-9C61-BCE269F4E443}" type="slidenum">
              <a:rPr lang="de-DE" altLang="de-DE"/>
              <a:pPr eaLnBrk="1" hangingPunct="1"/>
              <a:t>26</a:t>
            </a:fld>
            <a:endParaRPr lang="de-DE" altLang="de-DE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1F894A16-2218-7B01-C8DA-8FFD18E51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FBF358CF-D7B3-1626-70CE-A4EE68E40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854A3717-7A10-676D-5736-2CF856B121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829326-27E9-4CC9-9FA5-2C1B00040A37}" type="slidenum">
              <a:rPr lang="de-DE" altLang="de-DE"/>
              <a:pPr eaLnBrk="1" hangingPunct="1"/>
              <a:t>27</a:t>
            </a:fld>
            <a:endParaRPr lang="de-DE" altLang="de-DE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509FC16E-6177-BB40-BE16-F989C5986B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0EBC5AC5-C9E3-FD21-B05A-177CCC2CAD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>
            <a:extLst>
              <a:ext uri="{FF2B5EF4-FFF2-40B4-BE49-F238E27FC236}">
                <a16:creationId xmlns:a16="http://schemas.microsoft.com/office/drawing/2014/main" id="{203D079B-E8A4-231E-0FDC-5DACB270D0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103AA2-6395-4F02-90A9-0F6055F45F47}" type="slidenum">
              <a:rPr lang="de-DE" altLang="de-DE"/>
              <a:pPr eaLnBrk="1" hangingPunct="1"/>
              <a:t>28</a:t>
            </a:fld>
            <a:endParaRPr lang="de-DE" altLang="de-DE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B058C0E3-F72E-D399-DDA9-92CCFA991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4D1FA491-5110-A25F-6BBE-4B5E3A27B4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B2EC2C23-6074-A3A0-2906-A74E34F1F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76CE45-F8E9-4345-8F14-8E692CF082B3}" type="slidenum">
              <a:rPr lang="de-DE" altLang="de-DE"/>
              <a:pPr eaLnBrk="1" hangingPunct="1"/>
              <a:t>29</a:t>
            </a:fld>
            <a:endParaRPr lang="de-DE" altLang="de-DE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AFAB15FB-ABA1-35E2-C44B-957292AA6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3DBC4124-79DA-BB82-AA37-94C10B03CE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C79CABCF-4964-6648-106B-C6081E3DED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729669-9D3F-401A-9132-EE7D12AB65B2}" type="slidenum">
              <a:rPr lang="de-DE" altLang="de-DE"/>
              <a:pPr eaLnBrk="1" hangingPunct="1"/>
              <a:t>3</a:t>
            </a:fld>
            <a:endParaRPr lang="de-DE" altLang="de-DE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6243960D-A03D-D494-1683-A16CF597C9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F8353B37-F382-3421-258B-BB8FE00AB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extLst>
              <a:ext uri="{FF2B5EF4-FFF2-40B4-BE49-F238E27FC236}">
                <a16:creationId xmlns:a16="http://schemas.microsoft.com/office/drawing/2014/main" id="{A41537E9-FC18-D601-62D2-7ED1F1890C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C74E14-CDBD-4B5B-8280-C5AC9787AE24}" type="slidenum">
              <a:rPr lang="de-DE" altLang="de-DE"/>
              <a:pPr eaLnBrk="1" hangingPunct="1"/>
              <a:t>30</a:t>
            </a:fld>
            <a:endParaRPr lang="de-DE" altLang="de-DE"/>
          </a:p>
        </p:txBody>
      </p:sp>
      <p:sp>
        <p:nvSpPr>
          <p:cNvPr id="63491" name="Rectangle 2">
            <a:extLst>
              <a:ext uri="{FF2B5EF4-FFF2-40B4-BE49-F238E27FC236}">
                <a16:creationId xmlns:a16="http://schemas.microsoft.com/office/drawing/2014/main" id="{9F1097BD-AC8B-D435-E514-52B3F63DE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3492" name="Rectangle 3">
            <a:extLst>
              <a:ext uri="{FF2B5EF4-FFF2-40B4-BE49-F238E27FC236}">
                <a16:creationId xmlns:a16="http://schemas.microsoft.com/office/drawing/2014/main" id="{8F246572-B744-F9C7-589A-85B3672BE3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79768DBB-DEFA-C522-3D7A-DDB448D7E5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521706A-E8AC-4644-BE85-FD3CF588C4A8}" type="slidenum">
              <a:rPr lang="de-DE" altLang="de-DE"/>
              <a:pPr eaLnBrk="1" hangingPunct="1"/>
              <a:t>31</a:t>
            </a:fld>
            <a:endParaRPr lang="de-DE" altLang="de-DE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F5DB2A48-C085-6230-EB9E-694AA7A9F7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5914D4C2-4C43-BA56-1E71-6E72ED57A0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extLst>
              <a:ext uri="{FF2B5EF4-FFF2-40B4-BE49-F238E27FC236}">
                <a16:creationId xmlns:a16="http://schemas.microsoft.com/office/drawing/2014/main" id="{A19E46D4-0B2C-4946-C40E-A2CDE1D49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22662D-D6F8-49D9-A517-1E6E634BF44C}" type="slidenum">
              <a:rPr lang="de-DE" altLang="de-DE"/>
              <a:pPr eaLnBrk="1" hangingPunct="1"/>
              <a:t>32</a:t>
            </a:fld>
            <a:endParaRPr lang="de-DE" altLang="de-DE"/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409DDB6F-27F0-CFEA-1F51-4C518E5F7D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81CE21DC-D1ED-41A8-7BA8-4F53F2CD0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64F29D9F-A2DE-F51A-8E3E-985AD028D8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C7D7928-26B7-4879-AB63-6AF95CCEF437}" type="slidenum">
              <a:rPr lang="de-DE" altLang="de-DE"/>
              <a:pPr eaLnBrk="1" hangingPunct="1"/>
              <a:t>33</a:t>
            </a:fld>
            <a:endParaRPr lang="de-DE" altLang="de-DE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437C43E1-FB0F-0808-89C2-C5C09119AF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9E6962F9-D2FC-FDE2-2054-3298D895F7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>
            <a:extLst>
              <a:ext uri="{FF2B5EF4-FFF2-40B4-BE49-F238E27FC236}">
                <a16:creationId xmlns:a16="http://schemas.microsoft.com/office/drawing/2014/main" id="{2D08FCC4-A60A-2350-CFDE-07DB351AC0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7117107-E9DA-468D-935E-4D142FCD70B0}" type="slidenum">
              <a:rPr lang="de-DE" altLang="de-DE"/>
              <a:pPr eaLnBrk="1" hangingPunct="1"/>
              <a:t>34</a:t>
            </a:fld>
            <a:endParaRPr lang="de-DE" altLang="de-DE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7B51DBE2-C163-BCF5-62A8-AD2D6EC4A4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9FFC6FA5-A6C6-5082-BA1D-A0382557D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F7320C46-C1D1-4910-FA86-8E196D21B7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0870E19-E2BF-45D5-BE45-386151238FA1}" type="slidenum">
              <a:rPr lang="de-DE" altLang="de-DE"/>
              <a:pPr eaLnBrk="1" hangingPunct="1"/>
              <a:t>35</a:t>
            </a:fld>
            <a:endParaRPr lang="de-DE" altLang="de-DE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EBD433CB-B094-0C91-A1B0-1FEC2DCC16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6DB9C896-7167-7820-3370-3B119AC52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076782F9-82ED-0E21-FFCB-B2B1A17779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FA7D9D-BAEB-40A5-B8DA-247277F6DD2C}" type="slidenum">
              <a:rPr lang="de-DE" altLang="de-DE"/>
              <a:pPr eaLnBrk="1" hangingPunct="1"/>
              <a:t>4</a:t>
            </a:fld>
            <a:endParaRPr lang="de-DE" altLang="de-DE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DA8411F8-4C59-08C6-5A39-EE784B9AC2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EBC6355D-1A17-B942-FFA4-F68567F8B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6A8BEB3-328F-A5EE-8463-7BB1735A1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B5F283-9C85-4850-88C6-EF551CEBA3CD}" type="slidenum">
              <a:rPr lang="de-DE" altLang="de-DE"/>
              <a:pPr eaLnBrk="1" hangingPunct="1"/>
              <a:t>5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B3D60FD-F8A0-4902-E693-F399E47C5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04C3DBF-A39E-582D-BB30-41376A58C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6A8BEB3-328F-A5EE-8463-7BB1735A1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B5F283-9C85-4850-88C6-EF551CEBA3CD}" type="slidenum">
              <a:rPr lang="de-DE" altLang="de-DE"/>
              <a:pPr eaLnBrk="1" hangingPunct="1"/>
              <a:t>6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B3D60FD-F8A0-4902-E693-F399E47C5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04C3DBF-A39E-582D-BB30-41376A58C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876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6A8BEB3-328F-A5EE-8463-7BB1735A1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B5F283-9C85-4850-88C6-EF551CEBA3CD}" type="slidenum">
              <a:rPr lang="de-DE" altLang="de-DE"/>
              <a:pPr eaLnBrk="1" hangingPunct="1"/>
              <a:t>7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B3D60FD-F8A0-4902-E693-F399E47C5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04C3DBF-A39E-582D-BB30-41376A58C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797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B6A8BEB3-328F-A5EE-8463-7BB1735A18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B5F283-9C85-4850-88C6-EF551CEBA3CD}" type="slidenum">
              <a:rPr lang="de-DE" altLang="de-DE"/>
              <a:pPr eaLnBrk="1" hangingPunct="1"/>
              <a:t>8</a:t>
            </a:fld>
            <a:endParaRPr lang="de-DE" altLang="de-DE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2B3D60FD-F8A0-4902-E693-F399E47C5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304C3DBF-A39E-582D-BB30-41376A58C6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05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AAA2FCBB-3E2B-A077-69D5-CFD6403A8B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84CEE6-F9FA-45B4-8077-3E3829F6F1A4}" type="slidenum">
              <a:rPr lang="de-DE" altLang="de-DE"/>
              <a:pPr eaLnBrk="1" hangingPunct="1"/>
              <a:t>9</a:t>
            </a:fld>
            <a:endParaRPr lang="de-DE" altLang="de-DE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ADC2CE4E-6721-07AC-0068-0CC4DDBDB4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82F1390A-4B56-B87D-FC2E-5BFD730A9B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EB6E789-5AB5-8A6C-69A1-042826134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775" y="6540500"/>
            <a:ext cx="158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100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9F0C8E-56DE-8F9C-4946-7A52F0221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1288" cy="68580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81938589"/>
      </p:ext>
    </p:extLst>
  </p:cSld>
  <p:clrMapOvr>
    <a:masterClrMapping/>
  </p:clrMapOvr>
  <p:transition advClick="0" advTm="3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09054802"/>
      </p:ext>
    </p:extLst>
  </p:cSld>
  <p:clrMapOvr>
    <a:masterClrMapping/>
  </p:clrMapOvr>
  <p:transition advClick="0" advTm="3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376238"/>
            <a:ext cx="2019300" cy="610076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376238"/>
            <a:ext cx="5905500" cy="6100762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40693761"/>
      </p:ext>
    </p:extLst>
  </p:cSld>
  <p:clrMapOvr>
    <a:masterClrMapping/>
  </p:clrMapOvr>
  <p:transition advClick="0"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40388832"/>
      </p:ext>
    </p:extLst>
  </p:cSld>
  <p:clrMapOvr>
    <a:masterClrMapping/>
  </p:clrMapOvr>
  <p:transition advClick="0" advTm="3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83259110"/>
      </p:ext>
    </p:extLst>
  </p:cSld>
  <p:clrMapOvr>
    <a:masterClrMapping/>
  </p:clrMapOvr>
  <p:transition advClick="0"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0375" y="1435100"/>
            <a:ext cx="3960813" cy="504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3588" y="1435100"/>
            <a:ext cx="3960812" cy="5041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21216508"/>
      </p:ext>
    </p:extLst>
  </p:cSld>
  <p:clrMapOvr>
    <a:masterClrMapping/>
  </p:clrMapOvr>
  <p:transition advClick="0"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96153045"/>
      </p:ext>
    </p:extLst>
  </p:cSld>
  <p:clrMapOvr>
    <a:masterClrMapping/>
  </p:clrMapOvr>
  <p:transition advClick="0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92649316"/>
      </p:ext>
    </p:extLst>
  </p:cSld>
  <p:clrMapOvr>
    <a:masterClrMapping/>
  </p:clrMapOvr>
  <p:transition advClick="0"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424228"/>
      </p:ext>
    </p:extLst>
  </p:cSld>
  <p:clrMapOvr>
    <a:masterClrMapping/>
  </p:clrMapOvr>
  <p:transition advClick="0"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07613187"/>
      </p:ext>
    </p:extLst>
  </p:cSld>
  <p:clrMapOvr>
    <a:masterClrMapping/>
  </p:clrMapOvr>
  <p:transition advClick="0"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581002180"/>
      </p:ext>
    </p:extLst>
  </p:cSld>
  <p:clrMapOvr>
    <a:masterClrMapping/>
  </p:clrMapOvr>
  <p:transition advClick="0"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9066452-78DF-5C0B-9D18-787E644ED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6238"/>
            <a:ext cx="7881938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Mastertitelformat bearbeiten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FE9DD7C-D0A4-1146-E4CD-777522E8E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0375" y="1435100"/>
            <a:ext cx="80740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91428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  <a:p>
            <a:pPr lvl="1"/>
            <a:r>
              <a:rPr lang="en-US" altLang="de-DE" dirty="0" err="1"/>
              <a:t>Zweite</a:t>
            </a:r>
            <a:r>
              <a:rPr lang="en-US" altLang="de-DE" dirty="0"/>
              <a:t> Ebene</a:t>
            </a:r>
          </a:p>
          <a:p>
            <a:pPr lvl="2"/>
            <a:r>
              <a:rPr lang="en-US" altLang="de-DE" dirty="0" err="1"/>
              <a:t>Dritte</a:t>
            </a:r>
            <a:r>
              <a:rPr lang="en-US" altLang="de-DE" dirty="0"/>
              <a:t> Ebene</a:t>
            </a:r>
          </a:p>
          <a:p>
            <a:pPr lvl="3"/>
            <a:r>
              <a:rPr lang="en-US" altLang="de-DE" dirty="0" err="1"/>
              <a:t>Vierte</a:t>
            </a:r>
            <a:r>
              <a:rPr lang="en-US" altLang="de-DE" dirty="0"/>
              <a:t> Ebene</a:t>
            </a:r>
          </a:p>
          <a:p>
            <a:pPr lvl="4"/>
            <a:r>
              <a:rPr lang="en-US" altLang="de-DE" dirty="0" err="1"/>
              <a:t>Fünfte</a:t>
            </a:r>
            <a:r>
              <a:rPr lang="en-US" altLang="de-DE" dirty="0"/>
              <a:t> Ebene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4C4877-EBCE-719E-3B94-7D0E7F84CD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2775" y="6540500"/>
            <a:ext cx="1587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65" tIns="40083" rIns="80165" bIns="40083">
            <a:spAutoFit/>
          </a:bodyPr>
          <a:lstStyle>
            <a:lvl1pPr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016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01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de-DE" altLang="de-DE" sz="100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3114497-2BCC-0CF8-2D38-7A54DFB33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1288" cy="6858000"/>
          </a:xfrm>
          <a:prstGeom prst="rect">
            <a:avLst/>
          </a:prstGeom>
          <a:solidFill>
            <a:srgbClr val="CC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CAB45D01-1AFF-A164-155C-44EBDEFEE8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076324"/>
            <a:ext cx="8488238" cy="9737"/>
          </a:xfrm>
          <a:prstGeom prst="line">
            <a:avLst/>
          </a:prstGeom>
          <a:noFill/>
          <a:ln w="12700">
            <a:solidFill>
              <a:srgbClr val="C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000" tIns="46800" rIns="90000" bIns="46800" anchor="ctr"/>
          <a:lstStyle/>
          <a:p>
            <a:endParaRPr lang="de-DE" dirty="0"/>
          </a:p>
        </p:txBody>
      </p:sp>
      <p:pic>
        <p:nvPicPr>
          <p:cNvPr id="3" name="Grafik 2" descr="Ein Bild, das Text, Entwurf, Schrift, Valentinstag enthält.&#10;&#10;Automatisch generierte Beschreibung">
            <a:extLst>
              <a:ext uri="{FF2B5EF4-FFF2-40B4-BE49-F238E27FC236}">
                <a16:creationId xmlns:a16="http://schemas.microsoft.com/office/drawing/2014/main" id="{277C4DB2-C149-FAB5-D126-81B7060D48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773" y="196636"/>
            <a:ext cx="1452665" cy="6513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advClick="0" advTm="3000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Garamond" panose="02020404030301010803" pitchFamily="18" charset="0"/>
          <a:ea typeface="+mj-ea"/>
          <a:cs typeface="Objektiv Mk2" panose="020B0502020204020203" pitchFamily="34" charset="0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5pPr>
      <a:lvl6pPr marL="4572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6pPr>
      <a:lvl7pPr marL="9144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7pPr>
      <a:lvl8pPr marL="13716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8pPr>
      <a:lvl9pPr marL="1828800" algn="l" rtl="0" fontAlgn="base">
        <a:lnSpc>
          <a:spcPct val="95000"/>
        </a:lnSpc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imes New Roman" pitchFamily="84" charset="0"/>
        </a:defRPr>
      </a:lvl9pPr>
    </p:titleStyle>
    <p:bodyStyle>
      <a:lvl1pPr marL="355600" indent="-355600" algn="l" rtl="0" eaLnBrk="0" fontAlgn="base" hangingPunct="0">
        <a:lnSpc>
          <a:spcPct val="120000"/>
        </a:lnSpc>
        <a:spcBef>
          <a:spcPct val="0"/>
        </a:spcBef>
        <a:spcAft>
          <a:spcPct val="60000"/>
        </a:spcAft>
        <a:buClr>
          <a:srgbClr val="CC0000"/>
        </a:buClr>
        <a:buFont typeface="Wingdings" panose="05000000000000000000" pitchFamily="2" charset="2"/>
        <a:buChar char="n"/>
        <a:defRPr sz="3000">
          <a:solidFill>
            <a:srgbClr val="434343"/>
          </a:solidFill>
          <a:latin typeface="Verdana Pro" panose="020F0502020204030204" pitchFamily="34" charset="0"/>
          <a:ea typeface="+mn-ea"/>
          <a:cs typeface="Objektiv Mk2" panose="020B0502020204020203" pitchFamily="34" charset="0"/>
        </a:defRPr>
      </a:lvl1pPr>
      <a:lvl2pPr marL="630238" indent="-273050" algn="l" rtl="0" eaLnBrk="0" fontAlgn="base" hangingPunct="0">
        <a:lnSpc>
          <a:spcPct val="120000"/>
        </a:lnSpc>
        <a:spcBef>
          <a:spcPct val="0"/>
        </a:spcBef>
        <a:spcAft>
          <a:spcPct val="60000"/>
        </a:spcAft>
        <a:buClr>
          <a:srgbClr val="CC0000"/>
        </a:buClr>
        <a:buSzPct val="70000"/>
        <a:buFont typeface="Wingdings" panose="05000000000000000000" pitchFamily="2" charset="2"/>
        <a:buChar char="o"/>
        <a:defRPr sz="2400">
          <a:solidFill>
            <a:srgbClr val="434343"/>
          </a:solidFill>
          <a:latin typeface="Verdana Pro" panose="020F0502020204030204" pitchFamily="34" charset="0"/>
          <a:cs typeface="Objektiv Mk2" panose="020B0502020204020203" pitchFamily="34" charset="0"/>
        </a:defRPr>
      </a:lvl2pPr>
      <a:lvl3pPr marL="855663" indent="-223838" algn="l" rtl="0" eaLnBrk="0" fontAlgn="base" hangingPunct="0">
        <a:lnSpc>
          <a:spcPct val="150000"/>
        </a:lnSpc>
        <a:spcBef>
          <a:spcPct val="0"/>
        </a:spcBef>
        <a:spcAft>
          <a:spcPct val="60000"/>
        </a:spcAft>
        <a:buChar char="•"/>
        <a:defRPr sz="2000">
          <a:solidFill>
            <a:srgbClr val="434343"/>
          </a:solidFill>
          <a:latin typeface="Verdana Pro" panose="020F0502020204030204" pitchFamily="34" charset="0"/>
          <a:cs typeface="Objektiv Mk2" panose="020B0502020204020203" pitchFamily="34" charset="0"/>
        </a:defRPr>
      </a:lvl3pPr>
      <a:lvl4pPr marL="1711325" indent="-228600" algn="l" rtl="0" eaLnBrk="0" fontAlgn="base" hangingPunct="0">
        <a:lnSpc>
          <a:spcPct val="150000"/>
        </a:lnSpc>
        <a:spcBef>
          <a:spcPct val="0"/>
        </a:spcBef>
        <a:spcAft>
          <a:spcPct val="60000"/>
        </a:spcAft>
        <a:buChar char="–"/>
        <a:defRPr sz="2000">
          <a:solidFill>
            <a:srgbClr val="434343"/>
          </a:solidFill>
          <a:latin typeface="Verdana Pro" panose="020F0502020204030204" pitchFamily="34" charset="0"/>
          <a:cs typeface="Objektiv Mk2" panose="020B0502020204020203" pitchFamily="34" charset="0"/>
        </a:defRPr>
      </a:lvl4pPr>
      <a:lvl5pPr marL="2119313" indent="-228600" algn="l" rtl="0" eaLnBrk="0" fontAlgn="base" hangingPunct="0">
        <a:lnSpc>
          <a:spcPct val="150000"/>
        </a:lnSpc>
        <a:spcBef>
          <a:spcPct val="0"/>
        </a:spcBef>
        <a:spcAft>
          <a:spcPct val="60000"/>
        </a:spcAft>
        <a:buChar char="»"/>
        <a:defRPr sz="2000">
          <a:solidFill>
            <a:srgbClr val="434343"/>
          </a:solidFill>
          <a:latin typeface="Verdana Pro" panose="020F0502020204030204" pitchFamily="34" charset="0"/>
          <a:cs typeface="Objektiv Mk2" panose="020B0502020204020203" pitchFamily="34" charset="0"/>
        </a:defRPr>
      </a:lvl5pPr>
      <a:lvl6pPr marL="2576513" indent="-228600" algn="l" rtl="0" fontAlgn="base">
        <a:lnSpc>
          <a:spcPct val="150000"/>
        </a:lnSpc>
        <a:spcBef>
          <a:spcPct val="0"/>
        </a:spcBef>
        <a:spcAft>
          <a:spcPct val="60000"/>
        </a:spcAft>
        <a:buChar char="»"/>
        <a:defRPr sz="2000">
          <a:solidFill>
            <a:srgbClr val="434343"/>
          </a:solidFill>
          <a:latin typeface="+mn-lt"/>
        </a:defRPr>
      </a:lvl6pPr>
      <a:lvl7pPr marL="3033713" indent="-228600" algn="l" rtl="0" fontAlgn="base">
        <a:lnSpc>
          <a:spcPct val="150000"/>
        </a:lnSpc>
        <a:spcBef>
          <a:spcPct val="0"/>
        </a:spcBef>
        <a:spcAft>
          <a:spcPct val="60000"/>
        </a:spcAft>
        <a:buChar char="»"/>
        <a:defRPr sz="2000">
          <a:solidFill>
            <a:srgbClr val="434343"/>
          </a:solidFill>
          <a:latin typeface="+mn-lt"/>
        </a:defRPr>
      </a:lvl7pPr>
      <a:lvl8pPr marL="3490913" indent="-228600" algn="l" rtl="0" fontAlgn="base">
        <a:lnSpc>
          <a:spcPct val="150000"/>
        </a:lnSpc>
        <a:spcBef>
          <a:spcPct val="0"/>
        </a:spcBef>
        <a:spcAft>
          <a:spcPct val="60000"/>
        </a:spcAft>
        <a:buChar char="»"/>
        <a:defRPr sz="2000">
          <a:solidFill>
            <a:srgbClr val="434343"/>
          </a:solidFill>
          <a:latin typeface="+mn-lt"/>
        </a:defRPr>
      </a:lvl8pPr>
      <a:lvl9pPr marL="3948113" indent="-228600" algn="l" rtl="0" fontAlgn="base">
        <a:lnSpc>
          <a:spcPct val="150000"/>
        </a:lnSpc>
        <a:spcBef>
          <a:spcPct val="0"/>
        </a:spcBef>
        <a:spcAft>
          <a:spcPct val="60000"/>
        </a:spcAft>
        <a:buChar char="»"/>
        <a:defRPr sz="2000">
          <a:solidFill>
            <a:srgbClr val="434343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2" descr="Fotolia_19947200_L.jpg">
            <a:extLst>
              <a:ext uri="{FF2B5EF4-FFF2-40B4-BE49-F238E27FC236}">
                <a16:creationId xmlns:a16="http://schemas.microsoft.com/office/drawing/2014/main" id="{6D9C9641-8C1C-DA6D-2D8D-6439CAAD6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44825"/>
            <a:ext cx="4896544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: diagonal liegende Ecken abgerundet 6">
            <a:extLst>
              <a:ext uri="{FF2B5EF4-FFF2-40B4-BE49-F238E27FC236}">
                <a16:creationId xmlns:a16="http://schemas.microsoft.com/office/drawing/2014/main" id="{F25B8892-B480-EF9F-5B23-918327CF7040}"/>
              </a:ext>
            </a:extLst>
          </p:cNvPr>
          <p:cNvSpPr/>
          <p:nvPr/>
        </p:nvSpPr>
        <p:spPr>
          <a:xfrm>
            <a:off x="611559" y="356840"/>
            <a:ext cx="8021811" cy="1848024"/>
          </a:xfrm>
          <a:prstGeom prst="round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A400662D-FF17-FD9C-D47C-7DB608164197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899592" y="689992"/>
            <a:ext cx="7772400" cy="794792"/>
          </a:xfrm>
        </p:spPr>
        <p:txBody>
          <a:bodyPr/>
          <a:lstStyle/>
          <a:p>
            <a:pPr eaLnBrk="1" hangingPunct="1">
              <a:lnSpc>
                <a:spcPct val="75000"/>
              </a:lnSpc>
            </a:pPr>
            <a:r>
              <a:rPr lang="de-DE" altLang="de-DE" sz="7000" b="0" dirty="0">
                <a:solidFill>
                  <a:schemeClr val="bg1"/>
                </a:solidFill>
                <a:latin typeface="Garamond" panose="02020404030301010803" pitchFamily="18" charset="0"/>
              </a:rPr>
              <a:t>Goldene Tipps</a:t>
            </a:r>
            <a:endParaRPr lang="de-DE" altLang="de-DE" sz="7000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076" name="Rectangle 5">
            <a:extLst>
              <a:ext uri="{FF2B5EF4-FFF2-40B4-BE49-F238E27FC236}">
                <a16:creationId xmlns:a16="http://schemas.microsoft.com/office/drawing/2014/main" id="{C3DED642-D715-C11D-727E-ED451FF6CC8B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899592" y="1628800"/>
            <a:ext cx="5832648" cy="576064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de-DE" altLang="de-DE" sz="2800" dirty="0">
                <a:solidFill>
                  <a:schemeClr val="bg1"/>
                </a:solidFill>
                <a:latin typeface="Verdana Pro" panose="020B0604030504040204" pitchFamily="34" charset="0"/>
              </a:rPr>
              <a:t>für ein herzgesundes Leben</a:t>
            </a:r>
          </a:p>
        </p:txBody>
      </p:sp>
      <p:pic>
        <p:nvPicPr>
          <p:cNvPr id="3" name="Grafik 2" descr="Ein Bild, das Text, Entwurf, Schrift, Valentinstag enthält.&#10;&#10;Automatisch generierte Beschreibung">
            <a:extLst>
              <a:ext uri="{FF2B5EF4-FFF2-40B4-BE49-F238E27FC236}">
                <a16:creationId xmlns:a16="http://schemas.microsoft.com/office/drawing/2014/main" id="{28E782FE-5632-E6BA-CFC9-4B16AB3EB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189" y="5095822"/>
            <a:ext cx="3082181" cy="1381892"/>
          </a:xfrm>
          <a:prstGeom prst="rect">
            <a:avLst/>
          </a:prstGeom>
        </p:spPr>
      </p:pic>
    </p:spTree>
  </p:cSld>
  <p:clrMapOvr>
    <a:masterClrMapping/>
  </p:clrMapOvr>
  <p:transition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5" descr="Fotolia_4228068_S">
            <a:extLst>
              <a:ext uri="{FF2B5EF4-FFF2-40B4-BE49-F238E27FC236}">
                <a16:creationId xmlns:a16="http://schemas.microsoft.com/office/drawing/2014/main" id="{7BE5EAC3-A669-60F8-8F13-2FB75DAF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92420"/>
            <a:ext cx="3614936" cy="5400070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8">
            <a:extLst>
              <a:ext uri="{FF2B5EF4-FFF2-40B4-BE49-F238E27FC236}">
                <a16:creationId xmlns:a16="http://schemas.microsoft.com/office/drawing/2014/main" id="{49DFCB76-4FFF-D2C7-E2ED-C86ACCBFF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3999"/>
            <a:ext cx="469505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Empfehlenswert ist die traditionelle Mittelmeerküche, wie sie früher in den südlichen Ländern zu finden war.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Diese ging dort mit einer besonders geringen Quote an Herztodesfällen einher.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80D0DA-49C4-F0C5-EA8B-DCEEA4940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>
            <a:extLst>
              <a:ext uri="{FF2B5EF4-FFF2-40B4-BE49-F238E27FC236}">
                <a16:creationId xmlns:a16="http://schemas.microsoft.com/office/drawing/2014/main" id="{E9CF59B7-D799-8120-5552-137806586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81534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Der große Vorteil der Mittelmeerküche ist, dass sie nicht nur die Gesundheit fördert, sondern auch exzellent schmeckt.</a:t>
            </a:r>
          </a:p>
        </p:txBody>
      </p:sp>
      <p:pic>
        <p:nvPicPr>
          <p:cNvPr id="13316" name="Picture 6" descr="Fotolia_17698733_XS">
            <a:extLst>
              <a:ext uri="{FF2B5EF4-FFF2-40B4-BE49-F238E27FC236}">
                <a16:creationId xmlns:a16="http://schemas.microsoft.com/office/drawing/2014/main" id="{2FFB4CA3-4C87-3262-4F5B-42664E778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3200"/>
            <a:ext cx="678180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02BD93-5C9C-FA0C-2995-8A73011AD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>
            <a:extLst>
              <a:ext uri="{FF2B5EF4-FFF2-40B4-BE49-F238E27FC236}">
                <a16:creationId xmlns:a16="http://schemas.microsoft.com/office/drawing/2014/main" id="{FDB02C6E-04B8-E25D-CC6D-30EA20317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04864"/>
            <a:ext cx="8153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Essen Sie viel Gemüse und Salat sowie frisches Obst.</a:t>
            </a:r>
          </a:p>
        </p:txBody>
      </p:sp>
      <p:pic>
        <p:nvPicPr>
          <p:cNvPr id="14340" name="Picture 5" descr="Fotolia_27140567_S">
            <a:extLst>
              <a:ext uri="{FF2B5EF4-FFF2-40B4-BE49-F238E27FC236}">
                <a16:creationId xmlns:a16="http://schemas.microsoft.com/office/drawing/2014/main" id="{96F957E2-1FB7-801D-E8D1-368FE034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5" t="17079" r="4823" b="13893"/>
          <a:stretch>
            <a:fillRect/>
          </a:stretch>
        </p:blipFill>
        <p:spPr bwMode="auto">
          <a:xfrm>
            <a:off x="685800" y="2667000"/>
            <a:ext cx="78486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8">
            <a:extLst>
              <a:ext uri="{FF2B5EF4-FFF2-40B4-BE49-F238E27FC236}">
                <a16:creationId xmlns:a16="http://schemas.microsoft.com/office/drawing/2014/main" id="{4A7EDE3B-9C89-0073-402E-2CCE6D012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659B119-D73A-C100-B488-F0BEC7F77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Fotolia_22386290_S_NEU">
            <a:extLst>
              <a:ext uri="{FF2B5EF4-FFF2-40B4-BE49-F238E27FC236}">
                <a16:creationId xmlns:a16="http://schemas.microsoft.com/office/drawing/2014/main" id="{81B50CC4-47AC-F340-2802-95EF28C05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"/>
          <a:stretch>
            <a:fillRect/>
          </a:stretch>
        </p:blipFill>
        <p:spPr bwMode="auto">
          <a:xfrm>
            <a:off x="142875" y="1752600"/>
            <a:ext cx="90011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5ED9D61A-DC1E-0AEC-4260-9771EBF69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04864"/>
            <a:ext cx="8153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Bevorzugen Sie Vollkornprodukte (ballaststoffreich).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DC776979-3526-FDAF-5EE4-4B7BE0C10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448F93E-3272-6F7A-1974-E0A42B82D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Fotolia_17377105_S">
            <a:extLst>
              <a:ext uri="{FF2B5EF4-FFF2-40B4-BE49-F238E27FC236}">
                <a16:creationId xmlns:a16="http://schemas.microsoft.com/office/drawing/2014/main" id="{03A4527C-271B-897A-2B66-1397C82C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8"/>
          <a:stretch>
            <a:fillRect/>
          </a:stretch>
        </p:blipFill>
        <p:spPr bwMode="auto">
          <a:xfrm>
            <a:off x="142875" y="2534093"/>
            <a:ext cx="8991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34C7EA8A-6D3E-E3C7-0323-187356722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04864"/>
            <a:ext cx="85114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Steigen Sie, statt tierischer Fette, auf Oliven- oder Rapsöl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um – das schützt die Gefäße.</a:t>
            </a:r>
          </a:p>
        </p:txBody>
      </p:sp>
      <p:sp>
        <p:nvSpPr>
          <p:cNvPr id="5" name="Text Box 18">
            <a:extLst>
              <a:ext uri="{FF2B5EF4-FFF2-40B4-BE49-F238E27FC236}">
                <a16:creationId xmlns:a16="http://schemas.microsoft.com/office/drawing/2014/main" id="{06B93D6A-E19A-87DC-54C3-986A9A49A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A8FADD-E22A-74A3-1F77-356A6B081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Fotolia_27982355_XS">
            <a:extLst>
              <a:ext uri="{FF2B5EF4-FFF2-40B4-BE49-F238E27FC236}">
                <a16:creationId xmlns:a16="http://schemas.microsoft.com/office/drawing/2014/main" id="{ED4075FE-5230-2B71-85DA-F790E454E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09800"/>
            <a:ext cx="6477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DF01737B-2114-3925-CBF8-A71620ABA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04864"/>
            <a:ext cx="85114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>
                <a:srgbClr val="FF0000"/>
              </a:buClr>
              <a:tabLst>
                <a:tab pos="539750" algn="l"/>
              </a:tabLst>
              <a:defRPr/>
            </a:pP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Essen Sie eher Fisch (reich an Omega-3-Fettsäuren) </a:t>
            </a:r>
          </a:p>
          <a:p>
            <a:pPr>
              <a:buClr>
                <a:srgbClr val="FF0000"/>
              </a:buClr>
              <a:tabLst>
                <a:tab pos="539750" algn="l"/>
              </a:tabLst>
              <a:defRPr/>
            </a:pP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statt Fleisch und wenn Fleisch, eher Geflügel.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2BB3C0D5-552F-4959-FECE-9326ACB13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27432B-352D-3B71-325F-CBCBFC509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Nüsse &amp; Samen, Gemüse, Hülsenfrucht, Nuss Mutter enthält.&#10;&#10;Automatisch generierte Beschreibung">
            <a:extLst>
              <a:ext uri="{FF2B5EF4-FFF2-40B4-BE49-F238E27FC236}">
                <a16:creationId xmlns:a16="http://schemas.microsoft.com/office/drawing/2014/main" id="{EF020BEF-26D5-172C-D915-C0087C026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44" y="1268760"/>
            <a:ext cx="7982274" cy="532859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7B3E7A97-584D-234C-4BBF-7F6FD1149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04864"/>
            <a:ext cx="85114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Nüsse sind eine gute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Proteinquelle.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3F22D228-A005-36F7-37A7-389FECC53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26D93C6-63A5-6391-93C5-64CE471B1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Fotolia_19658318_L">
            <a:extLst>
              <a:ext uri="{FF2B5EF4-FFF2-40B4-BE49-F238E27FC236}">
                <a16:creationId xmlns:a16="http://schemas.microsoft.com/office/drawing/2014/main" id="{84600ED7-2D28-4CF9-C99D-CF945AA46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5"/>
          <a:stretch>
            <a:fillRect/>
          </a:stretch>
        </p:blipFill>
        <p:spPr bwMode="auto">
          <a:xfrm>
            <a:off x="457200" y="2743355"/>
            <a:ext cx="8686800" cy="4114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>
            <a:extLst>
              <a:ext uri="{FF2B5EF4-FFF2-40B4-BE49-F238E27FC236}">
                <a16:creationId xmlns:a16="http://schemas.microsoft.com/office/drawing/2014/main" id="{15B973EF-61BB-B8EC-3305-D93C7B451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C3B6F33-3B8C-DE56-7629-2ECCFEE2D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04864"/>
            <a:ext cx="85114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Bedienen Sie sich an der Kräuter- und Gewürzvielfalt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und geizen Sie mit Salz.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C242DE-2452-40AB-4B40-0C99554DD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</p:cSld>
  <p:clrMapOvr>
    <a:masterClrMapping/>
  </p:clrMapOvr>
  <p:transition advClick="0" advTm="3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Produkt, Naturkost, vegane Ernährung, Lebensmittelgruppe enthält.&#10;&#10;Automatisch generierte Beschreibung">
            <a:extLst>
              <a:ext uri="{FF2B5EF4-FFF2-40B4-BE49-F238E27FC236}">
                <a16:creationId xmlns:a16="http://schemas.microsoft.com/office/drawing/2014/main" id="{5DA6CF76-FE00-9798-4876-09E4FCBA1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62"/>
          <a:stretch/>
        </p:blipFill>
        <p:spPr>
          <a:xfrm flipV="1">
            <a:off x="144000" y="3307053"/>
            <a:ext cx="9000000" cy="3559182"/>
          </a:xfrm>
          <a:prstGeom prst="rect">
            <a:avLst/>
          </a:prstGeom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A4FE2FD3-EE19-B25C-3EF8-7EDE24F65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7EA2C73-45B4-A7D2-9855-3D106DB67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04864"/>
            <a:ext cx="851148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Frisch essen! Meiden Sie Fertigprodukte!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Industriell verarbeitete Lebensmittel haben oft einen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hohen Anteil an Chemikalien, Zusatzstoffen und Kochsalz.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51A574-AAE3-9222-0F11-BA9060933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  <p:extLst>
      <p:ext uri="{BB962C8B-B14F-4D97-AF65-F5344CB8AC3E}">
        <p14:creationId xmlns:p14="http://schemas.microsoft.com/office/powerpoint/2010/main" val="1611117790"/>
      </p:ext>
    </p:extLst>
  </p:cSld>
  <p:clrMapOvr>
    <a:masterClrMapping/>
  </p:clrMapOvr>
  <p:transition advClick="0" advTm="3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asser trinken, Essen, Getränk, Flüssigkeit enthält.&#10;&#10;Automatisch generierte Beschreibung">
            <a:extLst>
              <a:ext uri="{FF2B5EF4-FFF2-40B4-BE49-F238E27FC236}">
                <a16:creationId xmlns:a16="http://schemas.microsoft.com/office/drawing/2014/main" id="{DDE53F2F-3A5D-B972-668F-5A9432394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8"/>
          <a:stretch/>
        </p:blipFill>
        <p:spPr>
          <a:xfrm flipH="1">
            <a:off x="2627784" y="1278060"/>
            <a:ext cx="6516216" cy="5563953"/>
          </a:xfrm>
          <a:prstGeom prst="rect">
            <a:avLst/>
          </a:prstGeom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346E1192-C074-614C-6501-6CCAEF4FA5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Unsere Ernährungstipps!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C965AF4-725F-F19A-3FE4-A39A2B33C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2204863"/>
            <a:ext cx="541513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66738" indent="-5667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Wasser vor!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Meiden Sie gesüßte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Getränke. Das spart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viele unnötige Kalorien.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66850B-5059-7768-2396-AE082A839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</p:spTree>
    <p:extLst>
      <p:ext uri="{BB962C8B-B14F-4D97-AF65-F5344CB8AC3E}">
        <p14:creationId xmlns:p14="http://schemas.microsoft.com/office/powerpoint/2010/main" val="3996685246"/>
      </p:ext>
    </p:extLst>
  </p:cSld>
  <p:clrMapOvr>
    <a:masterClrMapping/>
  </p:clrMapOvr>
  <p:transition advClick="0" advTm="3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27ED4630-B563-2A62-3CE4-1A49AC99B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  <p:sp>
        <p:nvSpPr>
          <p:cNvPr id="4099" name="Text Box 18">
            <a:extLst>
              <a:ext uri="{FF2B5EF4-FFF2-40B4-BE49-F238E27FC236}">
                <a16:creationId xmlns:a16="http://schemas.microsoft.com/office/drawing/2014/main" id="{70BF9192-39FF-CCC1-2019-90A45342A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Heute schon bewegt?</a:t>
            </a:r>
          </a:p>
        </p:txBody>
      </p:sp>
      <p:sp>
        <p:nvSpPr>
          <p:cNvPr id="4100" name="Text Box 19">
            <a:extLst>
              <a:ext uri="{FF2B5EF4-FFF2-40B4-BE49-F238E27FC236}">
                <a16:creationId xmlns:a16="http://schemas.microsoft.com/office/drawing/2014/main" id="{6BFA82D4-7E7E-2DD9-571B-FAA409166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92896"/>
            <a:ext cx="4038600" cy="364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  <a:t>Regelmäßige körperliche </a:t>
            </a:r>
            <a:b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  <a:t>Bewegung fördert </a:t>
            </a:r>
            <a:b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  <a:t>die Gesundheit. </a:t>
            </a:r>
          </a:p>
          <a:p>
            <a:pPr eaLnBrk="1" hangingPunct="1">
              <a:spcBef>
                <a:spcPct val="50000"/>
              </a:spcBef>
            </a:pPr>
            <a:b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  <a:t>Dies gilt insbesondere </a:t>
            </a:r>
            <a:b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  <a:t>für Joggen, Fahrradfahren, </a:t>
            </a:r>
            <a:b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  <a:t>Schwimmen, Walken oder </a:t>
            </a:r>
            <a:b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ea typeface="Verdana" panose="020B0604030504040204" pitchFamily="34" charset="0"/>
                <a:cs typeface="Objektiv Mk2" panose="020B0502020204020203" pitchFamily="34" charset="0"/>
              </a:rPr>
              <a:t>zügiges Spazierengehen sowie für moderates Krafttraining. </a:t>
            </a:r>
          </a:p>
        </p:txBody>
      </p:sp>
      <p:pic>
        <p:nvPicPr>
          <p:cNvPr id="7" name="Grafik 6" descr="Ein Bild, das Person, Kleidung, draußen, Baum enthält.&#10;&#10;Automatisch generierte Beschreibung">
            <a:extLst>
              <a:ext uri="{FF2B5EF4-FFF2-40B4-BE49-F238E27FC236}">
                <a16:creationId xmlns:a16="http://schemas.microsoft.com/office/drawing/2014/main" id="{7A8ABBD3-307B-B9FB-8098-E9D398540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r="22952"/>
          <a:stretch/>
        </p:blipFill>
        <p:spPr>
          <a:xfrm>
            <a:off x="4572000" y="2348880"/>
            <a:ext cx="4419598" cy="42972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</p:spTree>
  </p:cSld>
  <p:clrMapOvr>
    <a:masterClrMapping/>
  </p:clrMapOvr>
  <p:transition advClick="0" advTm="3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Fotolia_155340_S">
            <a:extLst>
              <a:ext uri="{FF2B5EF4-FFF2-40B4-BE49-F238E27FC236}">
                <a16:creationId xmlns:a16="http://schemas.microsoft.com/office/drawing/2014/main" id="{56763D6F-B20F-26A2-06D5-9B5A0F773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9"/>
          <a:stretch>
            <a:fillRect/>
          </a:stretch>
        </p:blipFill>
        <p:spPr bwMode="auto">
          <a:xfrm>
            <a:off x="5376346" y="2298474"/>
            <a:ext cx="3732158" cy="437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>
            <a:extLst>
              <a:ext uri="{FF2B5EF4-FFF2-40B4-BE49-F238E27FC236}">
                <a16:creationId xmlns:a16="http://schemas.microsoft.com/office/drawing/2014/main" id="{5C343F0E-6176-831B-5951-375572270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655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Immer noch Raucher? Aus für das Rauchen!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B158DA6-F22B-DB96-C2B2-4878C2ECC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RAUCHFREI?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5CE14501-53EF-2371-FED5-F015843E0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8" y="2492896"/>
            <a:ext cx="635572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Bei den Folgen des Rauchens denken die meisten Menschen zuerst an Lungenkrebs.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Doch eine der dramatischen Folgen des Rauchens ist die Schädigung von Herz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und Kreislauf.</a:t>
            </a:r>
          </a:p>
          <a:p>
            <a:pPr eaLnBrk="1" hangingPunct="1">
              <a:spcBef>
                <a:spcPct val="50000"/>
              </a:spcBef>
            </a:pPr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solidFill>
                  <a:srgbClr val="CC0006"/>
                </a:solidFill>
                <a:latin typeface="Verdana Pro" panose="020B0604030504040204" pitchFamily="34" charset="0"/>
                <a:cs typeface="Objektiv Mk2 Medium" panose="020B0602020204020203" pitchFamily="34" charset="0"/>
              </a:rPr>
              <a:t>Jede Zigarette verkürzt das Leben </a:t>
            </a:r>
            <a:br>
              <a:rPr lang="de-DE" altLang="de-DE" sz="2200" dirty="0">
                <a:solidFill>
                  <a:srgbClr val="CC0006"/>
                </a:solidFill>
                <a:latin typeface="Verdana Pro" panose="020B0604030504040204" pitchFamily="34" charset="0"/>
                <a:cs typeface="Objektiv Mk2 Medium" panose="020B0602020204020203" pitchFamily="34" charset="0"/>
              </a:rPr>
            </a:br>
            <a:r>
              <a:rPr lang="de-DE" altLang="de-DE" sz="2200" dirty="0">
                <a:solidFill>
                  <a:srgbClr val="CC0006"/>
                </a:solidFill>
                <a:latin typeface="Verdana Pro" panose="020B0604030504040204" pitchFamily="34" charset="0"/>
                <a:cs typeface="Objektiv Mk2 Medium" panose="020B0602020204020203" pitchFamily="34" charset="0"/>
              </a:rPr>
              <a:t>um 25 – 30 Minuten.</a:t>
            </a:r>
          </a:p>
          <a:p>
            <a:pPr eaLnBrk="1" hangingPunct="1">
              <a:spcBef>
                <a:spcPct val="50000"/>
              </a:spcBef>
            </a:pPr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</p:spTree>
  </p:cSld>
  <p:clrMapOvr>
    <a:masterClrMapping/>
  </p:clrMapOvr>
  <p:transition advClick="0" advTm="3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Fotolia_329523_S">
            <a:extLst>
              <a:ext uri="{FF2B5EF4-FFF2-40B4-BE49-F238E27FC236}">
                <a16:creationId xmlns:a16="http://schemas.microsoft.com/office/drawing/2014/main" id="{F5231ED1-96F1-C4F1-990C-A75F9AD49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4" b="6557"/>
          <a:stretch/>
        </p:blipFill>
        <p:spPr bwMode="auto">
          <a:xfrm>
            <a:off x="3180828" y="2516188"/>
            <a:ext cx="596317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29D5F849-C934-FE2C-E9E2-8F966838B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8" y="2492896"/>
            <a:ext cx="419548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Die Auswirkungen vom Rauchen können so gravierend sein, dass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nicht einmal mehr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einfache Belastungen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wie Treppensteigen oder normales Fahrradfahren möglich sind.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19D165-2538-0507-1175-B18590698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RAUCHFREI?</a:t>
            </a: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CDDEF987-9911-B067-D062-A733BC79B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655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Immer noch Raucher? Aus für das Rauchen!</a:t>
            </a:r>
          </a:p>
        </p:txBody>
      </p:sp>
    </p:spTree>
  </p:cSld>
  <p:clrMapOvr>
    <a:masterClrMapping/>
  </p:clrMapOvr>
  <p:transition advClick="0" advTm="3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Finger, Person, Tabakprodukte, Nagel enthält.&#10;&#10;Automatisch generierte Beschreibung">
            <a:extLst>
              <a:ext uri="{FF2B5EF4-FFF2-40B4-BE49-F238E27FC236}">
                <a16:creationId xmlns:a16="http://schemas.microsoft.com/office/drawing/2014/main" id="{4ED002A6-91BC-ABE0-F6B8-8EC5DDF1D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24"/>
          <a:stretch/>
        </p:blipFill>
        <p:spPr>
          <a:xfrm>
            <a:off x="3121089" y="2132856"/>
            <a:ext cx="6022911" cy="4725144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B04C4C16-0837-474C-BDEE-823DB042E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8" y="2492896"/>
            <a:ext cx="5563634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Entschließen Sie sich jetzt,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mit dem Rauchen aufzuhören.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Sie werden feststellen, dass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Sie besser riechen, besser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schmecken und nicht mehr so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schnell aus der Puste kommen.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0E0312-BFC8-00AF-4996-7886B9CE4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RAUCHFREI?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AB9C0754-C741-1FD1-C7E2-477D2CD8A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655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Immer noch Raucher? Aus für das Rauchen!</a:t>
            </a:r>
          </a:p>
        </p:txBody>
      </p:sp>
    </p:spTree>
  </p:cSld>
  <p:clrMapOvr>
    <a:masterClrMapping/>
  </p:clrMapOvr>
  <p:transition advClick="0" advTm="30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ink, Trinkgefäß, Barzubehör, Alkoholisches Getränk enthält.&#10;&#10;Automatisch generierte Beschreibung">
            <a:extLst>
              <a:ext uri="{FF2B5EF4-FFF2-40B4-BE49-F238E27FC236}">
                <a16:creationId xmlns:a16="http://schemas.microsoft.com/office/drawing/2014/main" id="{BA6909B8-9BF3-4327-7F79-E415F242C9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"/>
          <a:stretch/>
        </p:blipFill>
        <p:spPr>
          <a:xfrm>
            <a:off x="3851920" y="2547692"/>
            <a:ext cx="5292080" cy="431030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9ACC4F1-735D-4350-E9B3-F1CAB9423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ALKOHOL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1D54C4AE-743F-C7D6-A153-8BD50B506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Ein Gläschen in Ehren?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6B57167A-8766-23E4-2DB7-D4D08B265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8" y="2492896"/>
            <a:ext cx="556363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Alkohol ist ein Zellgift und sollte, wenn überhaupt, nur in Maßen getrunken werden. Rauschtrinken sollte unbedingt vermieden werden.</a:t>
            </a:r>
          </a:p>
        </p:txBody>
      </p:sp>
    </p:spTree>
    <p:extLst>
      <p:ext uri="{BB962C8B-B14F-4D97-AF65-F5344CB8AC3E}">
        <p14:creationId xmlns:p14="http://schemas.microsoft.com/office/powerpoint/2010/main" val="3635474385"/>
      </p:ext>
    </p:extLst>
  </p:cSld>
  <p:clrMapOvr>
    <a:masterClrMapping/>
  </p:clrMapOvr>
  <p:transition advClick="0" advTm="30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2454B7-D514-4D5E-BEA5-2C8545EBC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VORSORGE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A48D8651-0385-9297-91E1-FFBA4A126158}"/>
              </a:ext>
            </a:extLst>
          </p:cNvPr>
          <p:cNvSpPr txBox="1"/>
          <p:nvPr/>
        </p:nvSpPr>
        <p:spPr>
          <a:xfrm>
            <a:off x="381000" y="2492896"/>
            <a:ext cx="484085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Wahrscheinlich ja.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Aber wissen Sie auch, wie hoch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Ihr Blutdruck, Ihr Cholesterin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oder Ihr Blutzucker sind?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Diese Werte sind entscheidend für Ihre Gesundheit.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72A10A52-8635-995C-81DB-AE129A2B5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Kenne Sie Ihre Telefonnummer?</a:t>
            </a:r>
          </a:p>
        </p:txBody>
      </p:sp>
      <p:pic>
        <p:nvPicPr>
          <p:cNvPr id="6" name="Grafik 5" descr="Ein Bild, das Person, Uhr, Kleidung, Handgelenk enthält.&#10;&#10;Automatisch generierte Beschreibung">
            <a:extLst>
              <a:ext uri="{FF2B5EF4-FFF2-40B4-BE49-F238E27FC236}">
                <a16:creationId xmlns:a16="http://schemas.microsoft.com/office/drawing/2014/main" id="{3A89409D-0D7A-359F-DA47-F9FE41C269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0" r="31961"/>
          <a:stretch/>
        </p:blipFill>
        <p:spPr>
          <a:xfrm>
            <a:off x="5292080" y="2276872"/>
            <a:ext cx="3672408" cy="442978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noFill/>
            <a:miter lim="800000"/>
          </a:ln>
          <a:effectLst/>
        </p:spPr>
      </p:pic>
    </p:spTree>
  </p:cSld>
  <p:clrMapOvr>
    <a:masterClrMapping/>
  </p:clrMapOvr>
  <p:transition advClick="0" advTm="3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Fotolia_17994416_L">
            <a:extLst>
              <a:ext uri="{FF2B5EF4-FFF2-40B4-BE49-F238E27FC236}">
                <a16:creationId xmlns:a16="http://schemas.microsoft.com/office/drawing/2014/main" id="{856700CB-1677-0B36-7804-D01FE51ED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2" r="63867" b="63214"/>
          <a:stretch>
            <a:fillRect/>
          </a:stretch>
        </p:blipFill>
        <p:spPr bwMode="auto">
          <a:xfrm>
            <a:off x="2209800" y="2360613"/>
            <a:ext cx="6919913" cy="449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3A034F1A-427E-6600-A090-815CBFDB3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524000"/>
            <a:ext cx="8153400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Wenn der Blutdruck über 140mmHg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zu 90mmHg liegt, wenn Cholesterin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und Blutzucker erhöht sind,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können die Blutgefäße so massiv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geschädigt werden, dass es zu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Herzinfarkt, Schlaganfall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und anderen schweren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Schicksalsschlägen kommen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kann.</a:t>
            </a:r>
            <a:endParaRPr lang="de-DE" altLang="de-DE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9164F9-58C4-0AEE-921A-120BC51AF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VORSORGE</a:t>
            </a:r>
          </a:p>
        </p:txBody>
      </p:sp>
    </p:spTree>
  </p:cSld>
  <p:clrMapOvr>
    <a:masterClrMapping/>
  </p:clrMapOvr>
  <p:transition advClick="0" advTm="30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Person, Finger, Schulter, Handgelenk enthält.&#10;&#10;Automatisch generierte Beschreibung">
            <a:extLst>
              <a:ext uri="{FF2B5EF4-FFF2-40B4-BE49-F238E27FC236}">
                <a16:creationId xmlns:a16="http://schemas.microsoft.com/office/drawing/2014/main" id="{F2E7442E-180E-5825-9A8B-AE027F1C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6" r="17463"/>
          <a:stretch/>
        </p:blipFill>
        <p:spPr>
          <a:xfrm>
            <a:off x="4572000" y="1628800"/>
            <a:ext cx="4367702" cy="4993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5FC12A0F-9EFC-525F-7916-4E38D2D24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3999"/>
            <a:ext cx="3686944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Weder hoher Blutdruck noch hohes Cholesterin noch hoher Blutzucker verursachen über Jahre hinweg Schmerzen, so dass diese Gesundheits-gefährdung unbemerkt fortschreitet und oft erst erkannt wird, wenn bereits große Schäden eingetreten sind.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4D5218-0C66-0157-836C-5AB1842D5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VORSORGE</a:t>
            </a:r>
          </a:p>
        </p:txBody>
      </p:sp>
    </p:spTree>
  </p:cSld>
  <p:clrMapOvr>
    <a:masterClrMapping/>
  </p:clrMapOvr>
  <p:transition advClick="0" advTm="30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>
            <a:extLst>
              <a:ext uri="{FF2B5EF4-FFF2-40B4-BE49-F238E27FC236}">
                <a16:creationId xmlns:a16="http://schemas.microsoft.com/office/drawing/2014/main" id="{E373DA8A-3223-0D02-80DE-37338BEA3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 Tipp:</a:t>
            </a:r>
          </a:p>
        </p:txBody>
      </p:sp>
      <p:pic>
        <p:nvPicPr>
          <p:cNvPr id="6" name="Grafik 5" descr="Ein Bild, das Person, medizinische Ausrüstung, Gesundheitsversorgung, Kleidung enthält.&#10;&#10;Automatisch generierte Beschreibung">
            <a:extLst>
              <a:ext uri="{FF2B5EF4-FFF2-40B4-BE49-F238E27FC236}">
                <a16:creationId xmlns:a16="http://schemas.microsoft.com/office/drawing/2014/main" id="{B8C7FBCE-BE46-1D42-0101-6A6DFD5B0E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" r="19677"/>
          <a:stretch/>
        </p:blipFill>
        <p:spPr>
          <a:xfrm>
            <a:off x="4067944" y="2492896"/>
            <a:ext cx="4896545" cy="4147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64C9D99B-CDC3-A616-9540-F896E5DD8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8" y="2492896"/>
            <a:ext cx="779588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Lassen Sie Blutdruck,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Cholesterin und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Blutzucker regelmäßig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beim Arzt kontrollieren.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Oft ist die Messung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auch in einer Apotheke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möglich.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DC2D1E-950D-68A1-BEF3-E46FDE71C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VORSORGE</a:t>
            </a:r>
          </a:p>
        </p:txBody>
      </p:sp>
    </p:spTree>
  </p:cSld>
  <p:clrMapOvr>
    <a:masterClrMapping/>
  </p:clrMapOvr>
  <p:transition advClick="0" advTm="30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Fotolia_23222345_S">
            <a:extLst>
              <a:ext uri="{FF2B5EF4-FFF2-40B4-BE49-F238E27FC236}">
                <a16:creationId xmlns:a16="http://schemas.microsoft.com/office/drawing/2014/main" id="{E993FAFC-41C0-9FC2-68B4-B436C5CD7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6"/>
          <a:stretch/>
        </p:blipFill>
        <p:spPr bwMode="auto">
          <a:xfrm>
            <a:off x="4211960" y="3284984"/>
            <a:ext cx="4932040" cy="349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8">
            <a:extLst>
              <a:ext uri="{FF2B5EF4-FFF2-40B4-BE49-F238E27FC236}">
                <a16:creationId xmlns:a16="http://schemas.microsoft.com/office/drawing/2014/main" id="{F1AAA674-76D4-2928-C1BB-4F7A8C40B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Noch ein Tipp: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1D274448-7BA1-0EB5-9EFA-486D55E56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7" y="2492896"/>
            <a:ext cx="7075207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Wer clever ist, nutzt den Herz-Check.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Ab dem 35. Lebensjahr hat in Deutschland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jeder Mensch alle zwei Jahre das Recht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auf einen kostenlosen ärztlichen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Gesundheits-Check.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Er ist von der Praxisgebühr befreit.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Dabei werden Blutdruck, Cholesterin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und Blutzuckerwerte bestimmt.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C605035-28D3-CDDA-0616-2F523FEE9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VORSORGE</a:t>
            </a:r>
          </a:p>
        </p:txBody>
      </p:sp>
    </p:spTree>
  </p:cSld>
  <p:clrMapOvr>
    <a:masterClrMapping/>
  </p:clrMapOvr>
  <p:transition advClick="0" advTm="30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C4937B2-1233-8F3F-A6D9-94E3A5373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ÜBERGEWICHT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05742BB8-5E56-CED8-AB18-A515A0225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Was sagt Ihr Spiegelbild?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DC1E4B3F-803F-34F1-1E89-BE75B3708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92896"/>
            <a:ext cx="40386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Sind Sie mit Ihrem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Spiegelbild zufrieden?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Haben Sie vielleicht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Übergewicht?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pic>
        <p:nvPicPr>
          <p:cNvPr id="8" name="Grafik 7" descr="Ein Bild, das Wand, Badewanne, Im Haus, Person enthält.&#10;&#10;Automatisch generierte Beschreibung">
            <a:extLst>
              <a:ext uri="{FF2B5EF4-FFF2-40B4-BE49-F238E27FC236}">
                <a16:creationId xmlns:a16="http://schemas.microsoft.com/office/drawing/2014/main" id="{7D4879EC-BF40-5E85-4B57-961C737F0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7" b="6688"/>
          <a:stretch/>
        </p:blipFill>
        <p:spPr>
          <a:xfrm>
            <a:off x="4929196" y="2132855"/>
            <a:ext cx="4038600" cy="4579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</p:spTree>
  </p:cSld>
  <p:clrMapOvr>
    <a:masterClrMapping/>
  </p:clrMapOvr>
  <p:transition advClick="0" advTm="3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4">
            <a:extLst>
              <a:ext uri="{FF2B5EF4-FFF2-40B4-BE49-F238E27FC236}">
                <a16:creationId xmlns:a16="http://schemas.microsoft.com/office/drawing/2014/main" id="{C96E4D5F-7C12-BE60-EC9B-0B7EEFFB0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8" y="2492896"/>
            <a:ext cx="779588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Blip>
                <a:blip r:embed="rId3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senkt Blutfette, Blutzucker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und Blutdruck 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3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stärkt die Herzkraft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3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erweitert die Gefäße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3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hilft beim Stressabbau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3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fördert den Schlaf 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3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unterstützt beim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Gewichtsmanagement </a:t>
            </a:r>
          </a:p>
          <a:p>
            <a:pPr eaLnBrk="1" hangingPunct="1">
              <a:spcBef>
                <a:spcPct val="50000"/>
              </a:spcBef>
            </a:pPr>
            <a:r>
              <a:rPr lang="de-DE" altLang="de-DE" sz="2200" dirty="0">
                <a:solidFill>
                  <a:srgbClr val="C00000"/>
                </a:solidFill>
                <a:latin typeface="Verdana Pro" panose="020B0604030504040204" pitchFamily="34" charset="0"/>
                <a:cs typeface="Objektiv Mk2 Medium" panose="020B0602020204020203" pitchFamily="34" charset="0"/>
              </a:rPr>
              <a:t>Und das alles ohne Nebenwirkungen!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CD98172-24FB-5028-B5E5-C836D45E1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CBDCD774-62DC-2D6F-671E-F9A5EAAE7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Regelmäßige körperliche Aktivität</a:t>
            </a:r>
          </a:p>
        </p:txBody>
      </p:sp>
      <p:pic>
        <p:nvPicPr>
          <p:cNvPr id="11" name="Grafik 10" descr="Ein Bild, das Kleidung, Person, Fahrradreifen, draußen enthält.&#10;&#10;Automatisch generierte Beschreibung">
            <a:extLst>
              <a:ext uri="{FF2B5EF4-FFF2-40B4-BE49-F238E27FC236}">
                <a16:creationId xmlns:a16="http://schemas.microsoft.com/office/drawing/2014/main" id="{3517EDAB-F056-0323-E211-E32B2C3F25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3" r="13984"/>
          <a:stretch/>
        </p:blipFill>
        <p:spPr>
          <a:xfrm>
            <a:off x="5868144" y="2370360"/>
            <a:ext cx="3096344" cy="4154984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>
            <a:noFill/>
            <a:miter lim="800000"/>
          </a:ln>
          <a:effectLst/>
        </p:spPr>
      </p:pic>
    </p:spTree>
  </p:cSld>
  <p:clrMapOvr>
    <a:masterClrMapping/>
  </p:clrMapOvr>
  <p:transition advClick="0" advTm="3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Fotolia_10470375_S">
            <a:extLst>
              <a:ext uri="{FF2B5EF4-FFF2-40B4-BE49-F238E27FC236}">
                <a16:creationId xmlns:a16="http://schemas.microsoft.com/office/drawing/2014/main" id="{4199F1B2-82DC-BEE7-8CC4-F1AAF929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89075"/>
            <a:ext cx="5715000" cy="5068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3">
            <a:extLst>
              <a:ext uri="{FF2B5EF4-FFF2-40B4-BE49-F238E27FC236}">
                <a16:creationId xmlns:a16="http://schemas.microsoft.com/office/drawing/2014/main" id="{E73B3283-802D-D5A6-A171-2CCD2DB0C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308" y="1988840"/>
            <a:ext cx="591919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Grundsätzlich geht ein hohes Risiko für den Herzinfarkt von Fettansammlungen in der Bauchregion aus. </a:t>
            </a: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Ungefährlicher sind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dagegen Fettpolster an den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Oberschenkeln.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F1A9CCB-627C-C6C7-0138-E09645C50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ÜBERGEWICHT</a:t>
            </a:r>
          </a:p>
        </p:txBody>
      </p:sp>
    </p:spTree>
  </p:cSld>
  <p:clrMapOvr>
    <a:masterClrMapping/>
  </p:clrMapOvr>
  <p:transition advClick="0" advTm="30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Fotolia_16612612_S">
            <a:extLst>
              <a:ext uri="{FF2B5EF4-FFF2-40B4-BE49-F238E27FC236}">
                <a16:creationId xmlns:a16="http://schemas.microsoft.com/office/drawing/2014/main" id="{3180B4FA-459C-D35F-ED89-6B4A50744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44824"/>
            <a:ext cx="73914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A5276253-5EF2-B2E0-B4F7-C9D94BFB2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923156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Bei Männern steigt das Herzinfarktrisiko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ab einem Bauchumfang von 94 cm an –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bei Frauen bereits ab 80 cm.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810FEA31-C6AF-6E9D-981C-35C37632F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ÜBERGEWICHT</a:t>
            </a:r>
          </a:p>
        </p:txBody>
      </p:sp>
    </p:spTree>
  </p:cSld>
  <p:clrMapOvr>
    <a:masterClrMapping/>
  </p:clrMapOvr>
  <p:transition advClick="0" advTm="30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Messstab Maßband, Person, Text enthält.&#10;&#10;Automatisch generierte Beschreibung">
            <a:extLst>
              <a:ext uri="{FF2B5EF4-FFF2-40B4-BE49-F238E27FC236}">
                <a16:creationId xmlns:a16="http://schemas.microsoft.com/office/drawing/2014/main" id="{2478F0D2-FB5B-E1A8-B6FA-19784E8A0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36912"/>
            <a:ext cx="5868143" cy="4221088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86F532F-A35E-5E7C-399C-ECD818C16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ÜBERGEWICHT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CF7D0DE5-E459-37E3-1C55-3728B8F76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 Tipp: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EEE288CF-BBCA-F76D-F436-F7EA216ED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92896"/>
            <a:ext cx="40386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ea typeface="Lucida Grande"/>
                <a:cs typeface="Lucida Grande"/>
              </a:rPr>
              <a:t>Messen Sie Ihren Bauchumfang zwischen dem oberen Beckenrand und der untersten Rippe. </a:t>
            </a:r>
            <a:endParaRPr lang="de-DE" altLang="de-DE" sz="2200" dirty="0">
              <a:latin typeface="Verdana Pro" panose="020B0604030504040204" pitchFamily="34" charset="0"/>
            </a:endParaRPr>
          </a:p>
          <a:p>
            <a:pPr eaLnBrk="1" hangingPunct="1"/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</p:spTree>
  </p:cSld>
  <p:clrMapOvr>
    <a:masterClrMapping/>
  </p:clrMapOvr>
  <p:transition advClick="0" advTm="30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 descr="Fotolia_7006618_S">
            <a:extLst>
              <a:ext uri="{FF2B5EF4-FFF2-40B4-BE49-F238E27FC236}">
                <a16:creationId xmlns:a16="http://schemas.microsoft.com/office/drawing/2014/main" id="{18570EE8-1D2B-1CCA-D20F-13A0BDAB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86013"/>
            <a:ext cx="868680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64E76299-A27A-E635-33D6-C7E53445C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UMGANG MIT STRESS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2228CA6D-3F61-907C-5B67-348EC737E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Gehen Sie mit Stress richtig um?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361AEBF6-AD17-A9AB-C58A-BBE581DAA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92896"/>
            <a:ext cx="69993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Heute ist fast jeder gestresst.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Es kommt jedoch nicht nur auf die belastende Lebenssituation an, sondern darauf, wie man damit umgeht. </a:t>
            </a:r>
          </a:p>
        </p:txBody>
      </p:sp>
    </p:spTree>
  </p:cSld>
  <p:clrMapOvr>
    <a:masterClrMapping/>
  </p:clrMapOvr>
  <p:transition advClick="0" advTm="30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FA71E35-65C6-AC7A-2FC1-3FAAB6EB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UMGANG MIT STRESS</a:t>
            </a:r>
          </a:p>
        </p:txBody>
      </p:sp>
      <p:sp>
        <p:nvSpPr>
          <p:cNvPr id="3" name="Text Box 18">
            <a:extLst>
              <a:ext uri="{FF2B5EF4-FFF2-40B4-BE49-F238E27FC236}">
                <a16:creationId xmlns:a16="http://schemas.microsoft.com/office/drawing/2014/main" id="{3F68A76D-59CB-866C-321C-4C73723E1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Unser Tipp:</a:t>
            </a:r>
          </a:p>
        </p:txBody>
      </p:sp>
      <p:sp>
        <p:nvSpPr>
          <p:cNvPr id="4" name="Text Box 19">
            <a:extLst>
              <a:ext uri="{FF2B5EF4-FFF2-40B4-BE49-F238E27FC236}">
                <a16:creationId xmlns:a16="http://schemas.microsoft.com/office/drawing/2014/main" id="{66F47120-C7E1-473B-5B8A-B002B2B1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492896"/>
            <a:ext cx="6999312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Für den Umgang mit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Stress ist regelmäßige 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körperliche Aktivität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wichtig, aber auch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Entspannung im Kreis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der Familie oder der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Freunde. </a:t>
            </a:r>
          </a:p>
        </p:txBody>
      </p:sp>
      <p:pic>
        <p:nvPicPr>
          <p:cNvPr id="6" name="Grafik 5" descr="Ein Bild, das draußen, Kleidung, Person, Himmel enthält.&#10;&#10;Automatisch generierte Beschreibung">
            <a:extLst>
              <a:ext uri="{FF2B5EF4-FFF2-40B4-BE49-F238E27FC236}">
                <a16:creationId xmlns:a16="http://schemas.microsoft.com/office/drawing/2014/main" id="{93F05FE7-5F3E-6D5E-E043-2CAC0E73D9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r="15545" b="17790"/>
          <a:stretch/>
        </p:blipFill>
        <p:spPr>
          <a:xfrm>
            <a:off x="3923928" y="2446694"/>
            <a:ext cx="5040560" cy="4222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</p:spTree>
  </p:cSld>
  <p:clrMapOvr>
    <a:masterClrMapping/>
  </p:clrMapOvr>
  <p:transition advClick="0" advTm="30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383385D-9102-4949-A698-E1BED7E3E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UMGANG MIT STRESS</a:t>
            </a:r>
          </a:p>
        </p:txBody>
      </p:sp>
      <p:pic>
        <p:nvPicPr>
          <p:cNvPr id="4" name="Grafik 3" descr="Ein Bild, das Text, Mann, Person, Kleidung enthält.&#10;&#10;Automatisch generierte Beschreibung">
            <a:extLst>
              <a:ext uri="{FF2B5EF4-FFF2-40B4-BE49-F238E27FC236}">
                <a16:creationId xmlns:a16="http://schemas.microsoft.com/office/drawing/2014/main" id="{3D505EDC-BF98-E245-249E-4508A6A2C1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4" r="15599"/>
          <a:stretch/>
        </p:blipFill>
        <p:spPr>
          <a:xfrm>
            <a:off x="4572000" y="1623911"/>
            <a:ext cx="4392488" cy="5070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5" name="Text Box 18">
            <a:extLst>
              <a:ext uri="{FF2B5EF4-FFF2-40B4-BE49-F238E27FC236}">
                <a16:creationId xmlns:a16="http://schemas.microsoft.com/office/drawing/2014/main" id="{66AA0947-AD92-B6CD-818E-5BFCC391C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455104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Nicht der Stress macht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krank, sondern die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fehlende Entspannung.</a:t>
            </a:r>
          </a:p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Gönnen Sie sich Auszeiten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und Erlebnisse, die Freude bereiten, z.B. einen Ausflug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in die Natur oder einen Theaterbesuch.</a:t>
            </a:r>
          </a:p>
        </p:txBody>
      </p:sp>
      <p:pic>
        <p:nvPicPr>
          <p:cNvPr id="34821" name="Picture 11" descr="Fotolia_25716241_XS">
            <a:extLst>
              <a:ext uri="{FF2B5EF4-FFF2-40B4-BE49-F238E27FC236}">
                <a16:creationId xmlns:a16="http://schemas.microsoft.com/office/drawing/2014/main" id="{E8F8D87C-7C0E-52F8-748B-F78976588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840200"/>
              </a:clrFrom>
              <a:clrTo>
                <a:srgbClr val="840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3578" r="2788" b="5950"/>
          <a:stretch/>
        </p:blipFill>
        <p:spPr bwMode="auto">
          <a:xfrm rot="315450">
            <a:off x="2830933" y="4627927"/>
            <a:ext cx="2244533" cy="168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3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Fotolia_24157263_S">
            <a:extLst>
              <a:ext uri="{FF2B5EF4-FFF2-40B4-BE49-F238E27FC236}">
                <a16:creationId xmlns:a16="http://schemas.microsoft.com/office/drawing/2014/main" id="{49933418-3C27-801F-DA2E-E01F31878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3" r="9766"/>
          <a:stretch>
            <a:fillRect/>
          </a:stretch>
        </p:blipFill>
        <p:spPr bwMode="auto">
          <a:xfrm>
            <a:off x="5148064" y="3636606"/>
            <a:ext cx="3960440" cy="322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E5AAA0F-6E1B-763F-F5A6-0063431CBC4B}"/>
              </a:ext>
            </a:extLst>
          </p:cNvPr>
          <p:cNvSpPr txBox="1"/>
          <p:nvPr/>
        </p:nvSpPr>
        <p:spPr>
          <a:xfrm>
            <a:off x="467544" y="4610725"/>
            <a:ext cx="53285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Wenn sich das zeitlich schwer vereinbaren lässt, sollten Sie versuchen, Ihren Alltag so bewegt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wie möglich zu gestalten.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28CDE04-EDCF-2C75-0AC8-694FFD532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  <p:sp>
        <p:nvSpPr>
          <p:cNvPr id="2" name="Text Box 18">
            <a:extLst>
              <a:ext uri="{FF2B5EF4-FFF2-40B4-BE49-F238E27FC236}">
                <a16:creationId xmlns:a16="http://schemas.microsoft.com/office/drawing/2014/main" id="{DF34C849-E44C-A948-7A86-E5A350052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Wie oft trainieren?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6156F8D-5464-0492-72DF-68BAC1DDA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8" y="2492896"/>
            <a:ext cx="779588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Als wöchentliche Minimalempfehlung gilt:  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5 x &gt;30 Minuten Ausdaueraktivität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2 x moderates Kräftigungstraining </a:t>
            </a:r>
          </a:p>
        </p:txBody>
      </p:sp>
    </p:spTree>
  </p:cSld>
  <p:clrMapOvr>
    <a:masterClrMapping/>
  </p:clrMapOvr>
  <p:transition advClick="0" advTm="30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Fotolia_13857767_S">
            <a:extLst>
              <a:ext uri="{FF2B5EF4-FFF2-40B4-BE49-F238E27FC236}">
                <a16:creationId xmlns:a16="http://schemas.microsoft.com/office/drawing/2014/main" id="{37DB5C95-F10A-04B9-28AB-5627C5E56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5" t="9104" r="11711"/>
          <a:stretch/>
        </p:blipFill>
        <p:spPr bwMode="auto">
          <a:xfrm>
            <a:off x="5220072" y="2348880"/>
            <a:ext cx="3726698" cy="4321838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992F2EA0-1F71-EAA3-85A0-76138F68C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8" y="2492896"/>
            <a:ext cx="433949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Treppe vor Aufzug!</a:t>
            </a:r>
          </a:p>
          <a:p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Versuchen Sie, so oft wie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möglich auf Rolltreppen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und Aufzüge zu verzichten.</a:t>
            </a:r>
          </a:p>
          <a:p>
            <a:endParaRPr lang="de-DE" sz="24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8B5571F5-70E6-B317-0974-916833DD1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Tipps für einen bewegten Alltag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CB5153-5900-9230-AD8C-5665C11FD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</p:spTree>
  </p:cSld>
  <p:clrMapOvr>
    <a:masterClrMapping/>
  </p:clrMapOvr>
  <p:transition advClick="0" advTm="3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8">
            <a:extLst>
              <a:ext uri="{FF2B5EF4-FFF2-40B4-BE49-F238E27FC236}">
                <a16:creationId xmlns:a16="http://schemas.microsoft.com/office/drawing/2014/main" id="{57CA356C-5003-D7CE-303B-C649ABA38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Tipps für einen bewegten Alltag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CC3EB648-7ACA-C4BE-9180-5B8795150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8" y="2492896"/>
            <a:ext cx="4411506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Beim Aufstehen müde?</a:t>
            </a:r>
          </a:p>
          <a:p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Beginnen Sie den Tag mit einer Runde Fahrrad fahren im Liegen.</a:t>
            </a:r>
          </a:p>
          <a:p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Das weckt die Lebensgeister.</a:t>
            </a:r>
          </a:p>
          <a:p>
            <a:endParaRPr lang="de-DE" sz="24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837E563-8744-4F25-BBE5-581E3F995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  <p:pic>
        <p:nvPicPr>
          <p:cNvPr id="5" name="Grafik 4" descr="Ein Bild, das Im Haus, Person, Kleidung, Wand enthält.&#10;&#10;Automatisch generierte Beschreibung">
            <a:extLst>
              <a:ext uri="{FF2B5EF4-FFF2-40B4-BE49-F238E27FC236}">
                <a16:creationId xmlns:a16="http://schemas.microsoft.com/office/drawing/2014/main" id="{F8C13F8D-40D5-5797-1872-08A9F5A09A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1" b="13769"/>
          <a:stretch/>
        </p:blipFill>
        <p:spPr>
          <a:xfrm>
            <a:off x="5441094" y="2374368"/>
            <a:ext cx="3514913" cy="43086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979357231"/>
      </p:ext>
    </p:extLst>
  </p:cSld>
  <p:clrMapOvr>
    <a:masterClrMapping/>
  </p:clrMapOvr>
  <p:transition advClick="0" advTm="3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>
            <a:extLst>
              <a:ext uri="{FF2B5EF4-FFF2-40B4-BE49-F238E27FC236}">
                <a16:creationId xmlns:a16="http://schemas.microsoft.com/office/drawing/2014/main" id="{B443E6FF-B8C4-F70D-9B04-AF697056A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Tipps für einen bewegten Alltag</a:t>
            </a:r>
          </a:p>
        </p:txBody>
      </p:sp>
      <p:pic>
        <p:nvPicPr>
          <p:cNvPr id="8" name="Grafik 7" descr="Ein Bild, das Kleidung, Person, Im Haus, Wand enthält.&#10;&#10;Automatisch generierte Beschreibung">
            <a:extLst>
              <a:ext uri="{FF2B5EF4-FFF2-40B4-BE49-F238E27FC236}">
                <a16:creationId xmlns:a16="http://schemas.microsoft.com/office/drawing/2014/main" id="{04A26F5D-5490-5A42-FE79-D68865407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r="29665"/>
          <a:stretch/>
        </p:blipFill>
        <p:spPr>
          <a:xfrm>
            <a:off x="5201054" y="2429882"/>
            <a:ext cx="3763434" cy="4287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9579280F-11AA-4D31-877A-3F4B96E8C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8" y="2492896"/>
            <a:ext cx="4843554" cy="398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Schon mal probiert </a:t>
            </a:r>
            <a:b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auf einem Bein die Zähne </a:t>
            </a:r>
            <a:b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zu putzen?</a:t>
            </a:r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Gehen Sie mal wieder tanzen.</a:t>
            </a:r>
            <a:endParaRPr lang="de-DE" alt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Wenn Sie öffentliche </a:t>
            </a:r>
            <a:b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Verkehrsmittel benutzen, </a:t>
            </a:r>
            <a:b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steigen Sie doch einfach </a:t>
            </a:r>
            <a:b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einmal eine Station früher aus.</a:t>
            </a:r>
          </a:p>
          <a:p>
            <a:pPr marL="342900" indent="-342900" eaLnBrk="1" hangingPunct="1">
              <a:spcBef>
                <a:spcPct val="50000"/>
              </a:spcBef>
              <a:buBlip>
                <a:blip r:embed="rId4"/>
              </a:buBlip>
            </a:pPr>
            <a:endParaRPr lang="de-DE" altLang="de-DE" sz="2200" dirty="0">
              <a:solidFill>
                <a:srgbClr val="C00000"/>
              </a:solidFill>
              <a:latin typeface="Verdana Pro" panose="020B0604030504040204" pitchFamily="34" charset="0"/>
              <a:cs typeface="Objektiv Mk2 Medium" panose="020B060202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C16F65-8536-441D-7647-D24E79EB5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</p:spTree>
    <p:extLst>
      <p:ext uri="{BB962C8B-B14F-4D97-AF65-F5344CB8AC3E}">
        <p14:creationId xmlns:p14="http://schemas.microsoft.com/office/powerpoint/2010/main" val="2712989693"/>
      </p:ext>
    </p:extLst>
  </p:cSld>
  <p:clrMapOvr>
    <a:masterClrMapping/>
  </p:clrMapOvr>
  <p:transition advClick="0" advTm="3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C6FC340A-7E78-CDAA-9F12-9C32C26145C6}"/>
              </a:ext>
            </a:extLst>
          </p:cNvPr>
          <p:cNvSpPr txBox="1"/>
          <p:nvPr/>
        </p:nvSpPr>
        <p:spPr>
          <a:xfrm>
            <a:off x="381000" y="2492896"/>
            <a:ext cx="48408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altLang="de-DE" sz="2200" dirty="0">
                <a:latin typeface="Verdana Pro" panose="020B0604030504040204" pitchFamily="34" charset="0"/>
                <a:ea typeface="Lucida Grande"/>
                <a:cs typeface="Objektiv Mk2" panose="020B0502020204020203" pitchFamily="34" charset="0"/>
              </a:rPr>
              <a:t>Lassen Sie so oft wie möglich das Auto stehen. Überlegen Sie sich, ob Sie nicht mit dem Rad zur Arbeit fahren können.</a:t>
            </a:r>
            <a:endParaRPr 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 eaLnBrk="1" hangingPunct="1">
              <a:defRPr/>
            </a:pPr>
            <a:endParaRPr 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pPr>
              <a:defRPr/>
            </a:pPr>
            <a:r>
              <a:rPr lang="de-DE" altLang="de-DE" sz="2200" dirty="0">
                <a:latin typeface="Verdana Pro" panose="020B0604030504040204" pitchFamily="34" charset="0"/>
                <a:ea typeface="Lucida Grande"/>
                <a:cs typeface="Objektiv Mk2" panose="020B0502020204020203" pitchFamily="34" charset="0"/>
              </a:rPr>
              <a:t>Auch der morgendliche Weg </a:t>
            </a:r>
            <a:br>
              <a:rPr lang="de-DE" altLang="de-DE" sz="2200" dirty="0">
                <a:latin typeface="Verdana Pro" panose="020B0604030504040204" pitchFamily="34" charset="0"/>
                <a:ea typeface="Lucida Grande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ea typeface="Lucida Grande"/>
                <a:cs typeface="Objektiv Mk2" panose="020B0502020204020203" pitchFamily="34" charset="0"/>
              </a:rPr>
              <a:t>zum Bäcker lässt sich mit einem schönen Spaziergang durch das Wohnviertel verbinden.</a:t>
            </a:r>
            <a:endParaRPr lang="de-DE" sz="2200" dirty="0">
              <a:latin typeface="Verdana Pro" panose="020B0604030504040204" pitchFamily="34" charset="0"/>
              <a:cs typeface="Objektiv Mk2" panose="020B0502020204020203" pitchFamily="34" charset="0"/>
            </a:endParaRPr>
          </a:p>
          <a:p>
            <a:endParaRPr lang="de-DE" dirty="0">
              <a:latin typeface="Verdana Pro" panose="020B0604030504040204" pitchFamily="34" charset="0"/>
              <a:cs typeface="Objektiv Mk2" panose="020B0502020204020203" pitchFamily="34" charset="0"/>
            </a:endParaRP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D1618726-D1C9-683F-D8BD-D4D1C0CDB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Tipps für einen bewegten Alltag</a:t>
            </a:r>
          </a:p>
        </p:txBody>
      </p:sp>
      <p:pic>
        <p:nvPicPr>
          <p:cNvPr id="8" name="Grafik 7" descr="Ein Bild, das Rad, Person, Kleidung, Landfahrzeug enthält.&#10;&#10;Automatisch generierte Beschreibung">
            <a:extLst>
              <a:ext uri="{FF2B5EF4-FFF2-40B4-BE49-F238E27FC236}">
                <a16:creationId xmlns:a16="http://schemas.microsoft.com/office/drawing/2014/main" id="{434FAFA7-6355-A4DE-A3DF-28588E71A4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r="14218"/>
          <a:stretch/>
        </p:blipFill>
        <p:spPr>
          <a:xfrm>
            <a:off x="5292080" y="2485516"/>
            <a:ext cx="3672408" cy="4207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707124C-0D46-72C7-4DB7-64ECB3295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BEWEGUNG</a:t>
            </a:r>
          </a:p>
        </p:txBody>
      </p:sp>
    </p:spTree>
    <p:extLst>
      <p:ext uri="{BB962C8B-B14F-4D97-AF65-F5344CB8AC3E}">
        <p14:creationId xmlns:p14="http://schemas.microsoft.com/office/powerpoint/2010/main" val="1101704453"/>
      </p:ext>
    </p:extLst>
  </p:cSld>
  <p:clrMapOvr>
    <a:masterClrMapping/>
  </p:clrMapOvr>
  <p:transition advClick="0" advTm="3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Fotolia_21463424_S">
            <a:extLst>
              <a:ext uri="{FF2B5EF4-FFF2-40B4-BE49-F238E27FC236}">
                <a16:creationId xmlns:a16="http://schemas.microsoft.com/office/drawing/2014/main" id="{FE960ED2-C3E1-E649-CA3F-E350C777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155" r="11340"/>
          <a:stretch>
            <a:fillRect/>
          </a:stretch>
        </p:blipFill>
        <p:spPr bwMode="auto">
          <a:xfrm>
            <a:off x="3810000" y="1733550"/>
            <a:ext cx="5334000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5D1E01-8026-1460-652F-9FD25BC18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04663"/>
            <a:ext cx="6984181" cy="46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5000"/>
              </a:lnSpc>
            </a:pPr>
            <a:r>
              <a:rPr lang="de-DE" altLang="de-DE" sz="4000" dirty="0">
                <a:solidFill>
                  <a:srgbClr val="CC0006"/>
                </a:solidFill>
                <a:latin typeface="Garamond" panose="02020404030301010803" pitchFamily="18" charset="0"/>
              </a:rPr>
              <a:t>MEDITERRANE KÜCHE</a:t>
            </a:r>
          </a:p>
        </p:txBody>
      </p:sp>
      <p:sp>
        <p:nvSpPr>
          <p:cNvPr id="4" name="Text Box 18">
            <a:extLst>
              <a:ext uri="{FF2B5EF4-FFF2-40B4-BE49-F238E27FC236}">
                <a16:creationId xmlns:a16="http://schemas.microsoft.com/office/drawing/2014/main" id="{DECE5EF3-3D18-8DA2-0C6F-2BA4CC43D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15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800" dirty="0">
                <a:latin typeface="Verdana Pro SemiBold" panose="020B0704030504040204" pitchFamily="34" charset="0"/>
                <a:cs typeface="Objektiv Mk2 Medium" panose="020B0602020204020203" pitchFamily="34" charset="0"/>
              </a:rPr>
              <a:t>Heute schon gut gelebt?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3B015AD-2B85-10FC-25CE-D832B6BA7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18" y="2492896"/>
            <a:ext cx="4195482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Die Umstellung der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Ernährung ist eine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einfache Möglichkeit,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einen wirkungsvollen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Gesundheitsschutz </a:t>
            </a:r>
            <a:b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</a:br>
            <a:r>
              <a:rPr lang="de-DE" altLang="de-DE" sz="2200" dirty="0">
                <a:latin typeface="Verdana Pro" panose="020B0604030504040204" pitchFamily="34" charset="0"/>
                <a:cs typeface="Objektiv Mk2" panose="020B0502020204020203" pitchFamily="34" charset="0"/>
              </a:rPr>
              <a:t>aufzubauen.</a:t>
            </a:r>
          </a:p>
        </p:txBody>
      </p:sp>
    </p:spTree>
  </p:cSld>
  <p:clrMapOvr>
    <a:masterClrMapping/>
  </p:clrMapOvr>
  <p:transition advClick="0" advTm="30000"/>
</p:sld>
</file>

<file path=ppt/theme/theme1.xml><?xml version="1.0" encoding="utf-8"?>
<a:theme xmlns:a="http://schemas.openxmlformats.org/drawingml/2006/main" name="mustervorlage_herzstiftung">
  <a:themeElements>
    <a:clrScheme name="mustervorlage_herzstiftu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ustervorlage_herzstiftung">
      <a:majorFont>
        <a:latin typeface="Times New Roman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ustervorlage_herzstiftu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stervorlage_herzstiftu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stervorlage_herzstiftu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stervorlage_herzstiftu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stervorlage_herzstiftu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stervorlage_herzstiftu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stervorlage_herzstiftu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D0BDD0E2FCEB4ABD4F900A9EE1C24B" ma:contentTypeVersion="15" ma:contentTypeDescription="Ein neues Dokument erstellen." ma:contentTypeScope="" ma:versionID="81c3be8246d6e4bd3feb987eb430e0a1">
  <xsd:schema xmlns:xsd="http://www.w3.org/2001/XMLSchema" xmlns:xs="http://www.w3.org/2001/XMLSchema" xmlns:p="http://schemas.microsoft.com/office/2006/metadata/properties" xmlns:ns2="4af3f1ae-2fde-483f-b877-20002b96afaa" xmlns:ns3="eeb79223-290f-4b8e-ad5b-2e9f8c9a8c50" targetNamespace="http://schemas.microsoft.com/office/2006/metadata/properties" ma:root="true" ma:fieldsID="72a6f5a002e4c83d0ce4182ecd1afe94" ns2:_="" ns3:_="">
    <xsd:import namespace="4af3f1ae-2fde-483f-b877-20002b96afaa"/>
    <xsd:import namespace="eeb79223-290f-4b8e-ad5b-2e9f8c9a8c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3f1ae-2fde-483f-b877-20002b96af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8d15e95f-3bd0-479c-b823-bf1a8ce8597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b79223-290f-4b8e-ad5b-2e9f8c9a8c5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2fbbaa6-1e5c-4ca1-8203-568c836fe9c0}" ma:internalName="TaxCatchAll" ma:showField="CatchAllData" ma:web="eeb79223-290f-4b8e-ad5b-2e9f8c9a8c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EC6A566-BE76-424E-964A-8B310F5D48B9}"/>
</file>

<file path=customXml/itemProps2.xml><?xml version="1.0" encoding="utf-8"?>
<ds:datastoreItem xmlns:ds="http://schemas.openxmlformats.org/officeDocument/2006/customXml" ds:itemID="{02DC7890-CF22-4D11-96E3-DF9F2483530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1082</Words>
  <Application>Microsoft Office PowerPoint</Application>
  <PresentationFormat>Bildschirmpräsentation (4:3)</PresentationFormat>
  <Paragraphs>190</Paragraphs>
  <Slides>35</Slides>
  <Notes>35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3" baseType="lpstr">
      <vt:lpstr>Arial</vt:lpstr>
      <vt:lpstr>Garamond</vt:lpstr>
      <vt:lpstr>Times New Roman</vt:lpstr>
      <vt:lpstr>Verdana</vt:lpstr>
      <vt:lpstr>Verdana Pro</vt:lpstr>
      <vt:lpstr>Verdana Pro SemiBold</vt:lpstr>
      <vt:lpstr>Wingdings</vt:lpstr>
      <vt:lpstr>mustervorlage_herzstiftung</vt:lpstr>
      <vt:lpstr>Goldene Tipps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Deutsche Herzstiftung e.V.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Martin Vestweber</dc:creator>
  <cp:lastModifiedBy>Al Najem, Sinann</cp:lastModifiedBy>
  <cp:revision>193</cp:revision>
  <cp:lastPrinted>2011-05-23T16:37:48Z</cp:lastPrinted>
  <dcterms:created xsi:type="dcterms:W3CDTF">2010-02-24T12:15:54Z</dcterms:created>
  <dcterms:modified xsi:type="dcterms:W3CDTF">2023-08-23T09:51:34Z</dcterms:modified>
</cp:coreProperties>
</file>